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0" r:id="rId2"/>
    <p:sldId id="256" r:id="rId3"/>
    <p:sldId id="257" r:id="rId4"/>
    <p:sldId id="258" r:id="rId5"/>
    <p:sldId id="259" r:id="rId6"/>
    <p:sldId id="261" r:id="rId7"/>
  </p:sldIdLst>
  <p:sldSz cx="6858000" cy="9144000" type="screen4x3"/>
  <p:notesSz cx="6888163" cy="100218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88" d="100"/>
          <a:sy n="88" d="100"/>
        </p:scale>
        <p:origin x="-1308" y="-36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8770-1EF1-41E0-BB21-889A5F72B9D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71B-B8E7-4183-8E1F-92D27AFE5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3102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8770-1EF1-41E0-BB21-889A5F72B9D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71B-B8E7-4183-8E1F-92D27AFE5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2585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8770-1EF1-41E0-BB21-889A5F72B9D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71B-B8E7-4183-8E1F-92D27AFE5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9293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8770-1EF1-41E0-BB21-889A5F72B9D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71B-B8E7-4183-8E1F-92D27AFE5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023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8770-1EF1-41E0-BB21-889A5F72B9D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71B-B8E7-4183-8E1F-92D27AFE5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487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8770-1EF1-41E0-BB21-889A5F72B9D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71B-B8E7-4183-8E1F-92D27AFE5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96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8770-1EF1-41E0-BB21-889A5F72B9D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71B-B8E7-4183-8E1F-92D27AFE5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8040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8770-1EF1-41E0-BB21-889A5F72B9D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71B-B8E7-4183-8E1F-92D27AFE5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721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8770-1EF1-41E0-BB21-889A5F72B9D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71B-B8E7-4183-8E1F-92D27AFE5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5118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8770-1EF1-41E0-BB21-889A5F72B9D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71B-B8E7-4183-8E1F-92D27AFE5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39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228770-1EF1-41E0-BB21-889A5F72B9D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BCA71B-B8E7-4183-8E1F-92D27AFE5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5116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28770-1EF1-41E0-BB21-889A5F72B9D0}" type="datetimeFigureOut">
              <a:rPr lang="ru-RU" smtClean="0"/>
              <a:t>11.09.2023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BCA71B-B8E7-4183-8E1F-92D27AFE545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6702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610" y="175363"/>
            <a:ext cx="6512780" cy="874347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444" y="369384"/>
            <a:ext cx="5994206" cy="4506066"/>
          </a:xfrm>
          <a:prstGeom prst="rect">
            <a:avLst/>
          </a:prstGeom>
        </p:spPr>
      </p:pic>
      <p:pic>
        <p:nvPicPr>
          <p:cNvPr id="1026" name="Picture 2" descr="https://i.siteapi.org/2d-aP9CvVuAmfJ0LyC311Na8QXg=/0x0:1200x728/s2.siteapi.org/283bab86ad21405/img/714htc1smwowgswo0w4wosk4csocs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44" y="4724176"/>
            <a:ext cx="6395537" cy="387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571" y="23990"/>
            <a:ext cx="6748857" cy="90960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14350" y="1603331"/>
            <a:ext cx="58293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ВОЗРАСТНЫЕ 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</a:p>
          <a:p>
            <a:pPr algn="ctr"/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ДЕТЕЙ 6 – 7 ЛЕТ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299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096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32" y="304430"/>
            <a:ext cx="6261135" cy="8535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08" y="-1"/>
            <a:ext cx="6745265" cy="9096015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20227" y="304430"/>
            <a:ext cx="613934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Старший дошкольный возраст </a:t>
            </a:r>
            <a:r>
              <a:rPr lang="ru-RU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период познания мира человеческих отношений, творчества и подготовки к следующему, совершенно новому этапу в его жизни — обучению в школе</a:t>
            </a:r>
            <a:r>
              <a:rPr lang="ru-RU" sz="2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психических процессов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продолжает развиваться восприятие, однако они не всегда могут одновременно учитывать несколько различных признаков. ( Величина, форма предметов, положение в пространстве)</a:t>
            </a:r>
          </a:p>
          <a:p>
            <a:r>
              <a:rPr lang="ru-RU" sz="20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Мышление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возрасте характерно переходом от наглядно-действенного к наглядно-образному и в конце периода — к словесному мышлению.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Складываются предпосылки таких качеств ума, как самостоятельность, гибкость и пытливость. Возникают попытки объяснить явления и процессы.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Детские вопросы — показатели развития любознательности.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 становится произвольным.</a:t>
            </a:r>
          </a:p>
          <a:p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i.pinimg.com/originals/82/45/d9/8245d999ca7cf3d911d92ec54bd4aa1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691" y="7089478"/>
            <a:ext cx="3439395" cy="1750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05264" y="1808399"/>
            <a:ext cx="1201301" cy="1141609"/>
          </a:xfrm>
          <a:prstGeom prst="rect">
            <a:avLst/>
          </a:prstGeom>
        </p:spPr>
      </p:pic>
      <p:pic>
        <p:nvPicPr>
          <p:cNvPr id="1028" name="Picture 4" descr="https://psy-files.ru/wp-content/uploads/e/0/f/e0f1a65a6328a5c4a7a1eb3c6081d458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7" y="7623534"/>
            <a:ext cx="984293" cy="112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kerefeke.org.rs/wp-content/uploads/2018/08/torba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577" y="7824962"/>
            <a:ext cx="1204282" cy="101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081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096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32" y="304430"/>
            <a:ext cx="6261135" cy="8535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4" y="-5"/>
            <a:ext cx="6657409" cy="90960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98432" y="304429"/>
            <a:ext cx="6261135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Память</a:t>
            </a:r>
            <a:endParaRPr lang="ru-RU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6-7 лет увеличивается объем памяти, что позволяет детям непроизвольно запоминать достаточно большой объем информации.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могут самостоятельно ставить перед собой задачу что-либо запомнить. Используя при этом простейший механический способ запоминания – повторение.</a:t>
            </a:r>
          </a:p>
          <a:p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r>
              <a:rPr lang="ru-RU" sz="24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b="1" u="sng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звуковая сторона, грамматический строй, лексика.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Развивается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связная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начинают активно употреблять обобщающие существительные, синонимы, антонимы, прилагательные и т.д.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Развиваются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диалогическая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некоторые виды </a:t>
            </a: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монологической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речи.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со сверстниками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Ребенок может изменить свою точку зрения, позиции в результате столкновения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общественным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мнением, мнением другого ребенка. 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7486" y="7023579"/>
            <a:ext cx="1708489" cy="175498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4113" y="7077628"/>
            <a:ext cx="2249619" cy="1700931"/>
          </a:xfrm>
          <a:prstGeom prst="rect">
            <a:avLst/>
          </a:prstGeom>
        </p:spPr>
      </p:pic>
      <p:pic>
        <p:nvPicPr>
          <p:cNvPr id="3074" name="Picture 2" descr="https://img2.freepng.ru/20180925/obx/kisspng-clip-art-for-back-to-school-portable-network-graph-5baa0d3e2a7980.76621165153787116617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1408" y="7714585"/>
            <a:ext cx="1807071" cy="1003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99487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096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432" y="304430"/>
            <a:ext cx="6261135" cy="8535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294" y="47980"/>
            <a:ext cx="6657409" cy="90960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14350" y="304430"/>
            <a:ext cx="5929595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Эмоции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ребенка развито устойчивое положительное отношение к себе, уверенность в своих силах. Возникает критическое отношение к оценке взрослого и сверстника. Оценивание сверстника помогает ребенку оценивать самого себя.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Осознание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мотива «я должен», «я смогу» постепенно начинает преобладать над мотивом «я хочу».</a:t>
            </a:r>
          </a:p>
          <a:p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6-7 лет должны уметь: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Различать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геометрические фигуры, выделять их в предметах окружающего мира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Характеризовать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пространственные взаимоотношения предметов (справа-слева, над-под, на-за, сверху-снизу и др.)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Различать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пространственное расположение фигур, деталей на плоскости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Классифицировать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 по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форме, -Различать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выделять буквы и цифры по форме, размеру, цвету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Мысленно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находить часть целого.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Достраивать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фигуры по схеме, конструировать их из деталей.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7537180"/>
            <a:ext cx="4986359" cy="13263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5410965" y="2869253"/>
            <a:ext cx="865287" cy="8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156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09601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" y="230079"/>
            <a:ext cx="6258316" cy="85381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353" y="-48861"/>
            <a:ext cx="6657409" cy="909602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464202" y="338343"/>
            <a:ext cx="6187162" cy="70480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Речь</a:t>
            </a:r>
            <a:endParaRPr lang="ru-RU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Правильно произносить все звуки родного языка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Уметь различать и называть слова с определенным звуком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Уметь определять место звука в слове (начало–середина–конец)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Делить слова 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слоги. Составлять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слова из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слогов. Иметь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о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Уметь согласовывать слова в роде, числе и падеже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Подбирать синонимы, антонимы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Пересказывать знакомые сказки и рассказы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Составлять рассказы и сказки по картинке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Крупная моторика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Прямо и твердо ходить, бегать, прыгать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Точно ловить и кидать мяч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•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Застегивать пуговицы, завязывать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шнурки.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2400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Мелкая моторика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Проводить прямые, а не дрожащие линии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«Видеть строку» и писать в ней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•	Видеть клеточки и точно вести по ним рисунок.</a:t>
            </a:r>
          </a:p>
        </p:txBody>
      </p:sp>
      <p:pic>
        <p:nvPicPr>
          <p:cNvPr id="2050" name="Picture 2" descr="https://www.clipartmax.com/png/full/61-612716_cartoon-child-clip-art-scissor-skills-and-tracing-skills-activity-book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1301" y="7223293"/>
            <a:ext cx="2668589" cy="1667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1.bp.blogspot.com/-uiF9lRTIvuE/X4nW8o86kvI/AAAAAAAA9_4/WwbWbxdm1QQfd2UBkKWMlUhEHNl6T7AugCLcBGAsYHQ/s1665/%25D0%25BC%25D1%258F%25D1%2587%25D0%25B8_%2BDoV%2B%25284%2529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62" y="7857959"/>
            <a:ext cx="893643" cy="896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i.pinimg.com/originals/f3/90/f7/f390f77722bfe48b392142e236b957e6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61" y="7953466"/>
            <a:ext cx="1284168" cy="76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812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97" y="271619"/>
            <a:ext cx="6338405" cy="86007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616945" y="705081"/>
            <a:ext cx="576956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Главные советы </a:t>
            </a:r>
            <a:r>
              <a:rPr lang="ru-RU" sz="2400" b="1" u="sng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родителям</a:t>
            </a:r>
          </a:p>
          <a:p>
            <a:endParaRPr lang="ru-RU" sz="2400" b="1" u="sng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1.Будьте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внимательны к ребенку, любите его, но не «привязывайте» к себе,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пусть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 него будут друзья, свой круг общения. Будьте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готовы поддержать  ребенка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выслушать и ободрить его. Залог успеха – доброжелательные и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открытые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отношения в семье. Справиться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проблемой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легче, когда она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только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возникла и не привела еще к негативным последствиям.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Поощряйте общение со сверстниками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Учите ребенка управлять эмоциями (на примере своего поведения)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Нужно заранее готовить ребенка к школе (развивающие игры, стихи).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Не надо перегружать дополнительными занятиями.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Больше хвалить.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729" y="6460503"/>
            <a:ext cx="2707394" cy="193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7456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70</TotalTime>
  <Words>453</Words>
  <Application>Microsoft Office PowerPoint</Application>
  <PresentationFormat>Экран (4:3)</PresentationFormat>
  <Paragraphs>55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Надежда</dc:creator>
  <cp:lastModifiedBy>Пользователь</cp:lastModifiedBy>
  <cp:revision>11</cp:revision>
  <cp:lastPrinted>2021-08-12T05:37:17Z</cp:lastPrinted>
  <dcterms:created xsi:type="dcterms:W3CDTF">2021-08-11T17:15:42Z</dcterms:created>
  <dcterms:modified xsi:type="dcterms:W3CDTF">2023-09-11T15:46:14Z</dcterms:modified>
</cp:coreProperties>
</file>