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2" r:id="rId6"/>
    <p:sldId id="270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939"/>
    <a:srgbClr val="8ED354"/>
    <a:srgbClr val="613125"/>
    <a:srgbClr val="C5C5C5"/>
    <a:srgbClr val="853E5B"/>
    <a:srgbClr val="F94900"/>
    <a:srgbClr val="AC187B"/>
    <a:srgbClr val="E4ECD1"/>
    <a:srgbClr val="06A78E"/>
    <a:srgbClr val="06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23" d="100"/>
          <a:sy n="123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1369" y="1162360"/>
            <a:ext cx="6086188" cy="1774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6600" b="1" dirty="0" smtClean="0">
                <a:ln w="3175">
                  <a:solidFill>
                    <a:schemeClr val="tx1"/>
                  </a:solidFill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Развитие речи детей 2-3 лет</a:t>
            </a:r>
            <a:endParaRPr lang="ru-RU" sz="6600" b="1" dirty="0">
              <a:ln w="3175">
                <a:solidFill>
                  <a:schemeClr val="tx1"/>
                </a:solidFill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9376" y="6200954"/>
            <a:ext cx="5108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Подготовила: учитель-логопед О.В. </a:t>
            </a:r>
            <a:r>
              <a:rPr lang="ru-RU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Адыхамова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651" y="0"/>
            <a:ext cx="76565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542939"/>
                </a:solidFill>
              </a:rPr>
              <a:t>Игры – подражания с речевым сопровождением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Comic Sans MS" panose="030F0702030302020204" pitchFamily="66" charset="0"/>
              </a:rPr>
              <a:t>Цель: </a:t>
            </a:r>
            <a:r>
              <a:rPr lang="ru-RU" sz="1600" dirty="0">
                <a:latin typeface="Comic Sans MS" panose="030F0702030302020204" pitchFamily="66" charset="0"/>
              </a:rPr>
              <a:t>упражнять детей в отчетливом произношении отдельных звуков, слов или фраз. </a:t>
            </a:r>
            <a:endParaRPr lang="ru-RU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latin typeface="Comic Sans MS" panose="030F0702030302020204" pitchFamily="66" charset="0"/>
              </a:rPr>
              <a:t>«</a:t>
            </a:r>
            <a:r>
              <a:rPr lang="ru-RU" sz="1600" b="1" i="1" dirty="0">
                <a:latin typeface="Comic Sans MS" panose="030F0702030302020204" pitchFamily="66" charset="0"/>
              </a:rPr>
              <a:t>Птичий двор»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Comic Sans MS" panose="030F0702030302020204" pitchFamily="66" charset="0"/>
              </a:rPr>
              <a:t>Наши уточки с утра – «Кря-кря-кря!», «Кря-кря-кря!»,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Comic Sans MS" panose="030F0702030302020204" pitchFamily="66" charset="0"/>
              </a:rPr>
              <a:t>Наши гуси у пруда – «Га-га-га!», «Га-га-га!»,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Comic Sans MS" panose="030F0702030302020204" pitchFamily="66" charset="0"/>
              </a:rPr>
              <a:t>Наши гуленьки вверху – «Гу-гу-</a:t>
            </a:r>
            <a:r>
              <a:rPr lang="ru-RU" sz="1600" dirty="0" err="1">
                <a:latin typeface="Comic Sans MS" panose="030F0702030302020204" pitchFamily="66" charset="0"/>
              </a:rPr>
              <a:t>гу</a:t>
            </a:r>
            <a:r>
              <a:rPr lang="ru-RU" sz="1600" dirty="0">
                <a:latin typeface="Comic Sans MS" panose="030F0702030302020204" pitchFamily="66" charset="0"/>
              </a:rPr>
              <a:t>!», «Гу-гу-</a:t>
            </a:r>
            <a:r>
              <a:rPr lang="ru-RU" sz="1600" dirty="0" err="1">
                <a:latin typeface="Comic Sans MS" panose="030F0702030302020204" pitchFamily="66" charset="0"/>
              </a:rPr>
              <a:t>гу</a:t>
            </a:r>
            <a:r>
              <a:rPr lang="ru-RU" sz="1600" dirty="0">
                <a:latin typeface="Comic Sans MS" panose="030F0702030302020204" pitchFamily="66" charset="0"/>
              </a:rPr>
              <a:t>!»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Comic Sans MS" panose="030F0702030302020204" pitchFamily="66" charset="0"/>
              </a:rPr>
              <a:t>Наши курочки в окно – «Ко-ко-ко!», «Ко-ко-ко!»,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Comic Sans MS" panose="030F0702030302020204" pitchFamily="66" charset="0"/>
              </a:rPr>
              <a:t>А наш Петя-петушок рано-рано поутру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Comic Sans MS" panose="030F0702030302020204" pitchFamily="66" charset="0"/>
              </a:rPr>
              <a:t>Нам споет  «Ку-ка-ре-ку!» </a:t>
            </a:r>
          </a:p>
          <a:p>
            <a:pPr>
              <a:lnSpc>
                <a:spcPct val="150000"/>
              </a:lnSpc>
            </a:pPr>
            <a:r>
              <a:rPr lang="ru-RU" sz="1600" b="1" i="1" dirty="0">
                <a:latin typeface="Comic Sans MS" panose="030F0702030302020204" pitchFamily="66" charset="0"/>
              </a:rPr>
              <a:t>«Произношение гласных звуков»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-А-а-а </a:t>
            </a:r>
            <a:r>
              <a:rPr lang="ru-RU" sz="1600" dirty="0">
                <a:latin typeface="Comic Sans MS" panose="030F0702030302020204" pitchFamily="66" charset="0"/>
              </a:rPr>
              <a:t>(плач ребенка, поет певица, уколол пальчик, девочка укачивает куклу).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-О-о-о </a:t>
            </a:r>
            <a:r>
              <a:rPr lang="ru-RU" sz="1600" dirty="0">
                <a:latin typeface="Comic Sans MS" panose="030F0702030302020204" pitchFamily="66" charset="0"/>
              </a:rPr>
              <a:t>(разболелся зуб, удивление).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-У-у-у </a:t>
            </a:r>
            <a:r>
              <a:rPr lang="ru-RU" sz="1600" dirty="0">
                <a:latin typeface="Comic Sans MS" panose="030F0702030302020204" pitchFamily="66" charset="0"/>
              </a:rPr>
              <a:t>(гудит поезд, воет волк</a:t>
            </a:r>
            <a:r>
              <a:rPr lang="ru-RU" sz="1600" dirty="0" smtClean="0">
                <a:latin typeface="Comic Sans MS" panose="030F0702030302020204" pitchFamily="66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 </a:t>
            </a:r>
            <a:r>
              <a:rPr lang="ru-RU" sz="1600" dirty="0">
                <a:latin typeface="Comic Sans MS" panose="030F0702030302020204" pitchFamily="66" charset="0"/>
              </a:rPr>
              <a:t>-И-и-и (жеребенок ржет). </a:t>
            </a:r>
            <a:endParaRPr lang="ru-RU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Звуки </a:t>
            </a:r>
            <a:r>
              <a:rPr lang="ru-RU" sz="1600" dirty="0">
                <a:latin typeface="Comic Sans MS" panose="030F0702030302020204" pitchFamily="66" charset="0"/>
              </a:rPr>
              <a:t>произносятся на выдохе. </a:t>
            </a:r>
          </a:p>
        </p:txBody>
      </p:sp>
    </p:spTree>
    <p:extLst>
      <p:ext uri="{BB962C8B-B14F-4D97-AF65-F5344CB8AC3E}">
        <p14:creationId xmlns:p14="http://schemas.microsoft.com/office/powerpoint/2010/main" val="20701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5747" y="623078"/>
            <a:ext cx="76443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42939"/>
                </a:solidFill>
              </a:rPr>
              <a:t>Логоритмические игры с самомассажем </a:t>
            </a:r>
            <a:endParaRPr lang="ru-RU" sz="2400" dirty="0" smtClean="0">
              <a:solidFill>
                <a:srgbClr val="542939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Во время игр с самомассажем взрослый читает стихотворение, сопровождая слова движениями, ребёнок повторяет.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+mj-lt"/>
              </a:rPr>
              <a:t>«</a:t>
            </a:r>
            <a:r>
              <a:rPr lang="ru-RU" b="1" i="1" dirty="0" smtClean="0">
                <a:latin typeface="+mj-lt"/>
              </a:rPr>
              <a:t>Лягушата</a:t>
            </a:r>
            <a:r>
              <a:rPr lang="ru-RU" b="1" i="1" dirty="0">
                <a:latin typeface="+mj-lt"/>
              </a:rPr>
              <a:t>»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Лягушата встали, потянулись и друг другу улыбнулись.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Выгибают спинки, спинки – тростинки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Ножками затопали, ручками захлопали,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Постучим ладошкой по ручкам немножко,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А потом, а потом грудку мы чуть-чуть побьем.   </a:t>
            </a:r>
            <a:endParaRPr lang="ru-RU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Хлоп-хлоп </a:t>
            </a:r>
            <a:r>
              <a:rPr lang="ru-RU" dirty="0">
                <a:latin typeface="+mj-lt"/>
              </a:rPr>
              <a:t>тут и там и немного по бокам</a:t>
            </a:r>
            <a:r>
              <a:rPr lang="ru-RU" dirty="0" smtClean="0">
                <a:latin typeface="+mj-lt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Хлопают ладошки нас уже по ножкам.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Погладили ладошки и ручки и ножки.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+mj-lt"/>
              </a:rPr>
              <a:t>Лягушата скажут: «</a:t>
            </a:r>
            <a:r>
              <a:rPr lang="ru-RU" dirty="0" err="1">
                <a:latin typeface="+mj-lt"/>
              </a:rPr>
              <a:t>Ква</a:t>
            </a:r>
            <a:r>
              <a:rPr lang="ru-RU" dirty="0">
                <a:latin typeface="+mj-lt"/>
              </a:rPr>
              <a:t>! Прыгать весело, друзья».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2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0288" y="474345"/>
            <a:ext cx="7559040" cy="642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542939"/>
                </a:solidFill>
              </a:rPr>
              <a:t>Пальчиковые игры </a:t>
            </a:r>
          </a:p>
          <a:p>
            <a:pPr>
              <a:lnSpc>
                <a:spcPct val="150000"/>
              </a:lnSpc>
            </a:pPr>
            <a:r>
              <a:rPr lang="ru-RU" dirty="0"/>
              <a:t>Стимулируют речевое развитие, улучшают артикуляционную моторику, подготавливают кисть к письму и повышают работоспособность коры головного мозга.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i="1" dirty="0" smtClean="0"/>
              <a:t>«</a:t>
            </a:r>
            <a:r>
              <a:rPr lang="ru-RU" b="1" i="1" dirty="0"/>
              <a:t>Торт» </a:t>
            </a:r>
          </a:p>
          <a:p>
            <a:pPr>
              <a:lnSpc>
                <a:spcPct val="150000"/>
              </a:lnSpc>
            </a:pPr>
            <a:r>
              <a:rPr lang="ru-RU" dirty="0"/>
              <a:t>Тесто ручками помнем, </a:t>
            </a:r>
            <a:r>
              <a:rPr lang="ru-RU" i="1" dirty="0"/>
              <a:t>(сжимаем-разжимаем пальчики) </a:t>
            </a:r>
          </a:p>
          <a:p>
            <a:pPr>
              <a:lnSpc>
                <a:spcPct val="150000"/>
              </a:lnSpc>
            </a:pPr>
            <a:r>
              <a:rPr lang="ru-RU" dirty="0"/>
              <a:t>Сладкий тортик испечем. </a:t>
            </a:r>
            <a:r>
              <a:rPr lang="ru-RU" i="1" dirty="0"/>
              <a:t>(как будто мнем тесто)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Серединку </a:t>
            </a:r>
            <a:r>
              <a:rPr lang="ru-RU" dirty="0"/>
              <a:t>смажем джемом, </a:t>
            </a:r>
            <a:r>
              <a:rPr lang="ru-RU" i="1" dirty="0" smtClean="0"/>
              <a:t>(круговые </a:t>
            </a:r>
            <a:r>
              <a:rPr lang="ru-RU" i="1" dirty="0"/>
              <a:t>движения ладошками по столу) </a:t>
            </a:r>
          </a:p>
          <a:p>
            <a:pPr>
              <a:lnSpc>
                <a:spcPct val="150000"/>
              </a:lnSpc>
            </a:pPr>
            <a:r>
              <a:rPr lang="ru-RU" dirty="0"/>
              <a:t>А верхушку — сладким </a:t>
            </a:r>
            <a:r>
              <a:rPr lang="ru-RU" dirty="0" smtClean="0"/>
              <a:t>кремом </a:t>
            </a:r>
            <a:r>
              <a:rPr lang="ru-RU" dirty="0"/>
              <a:t>(</a:t>
            </a:r>
            <a:r>
              <a:rPr lang="ru-RU" i="1" dirty="0"/>
              <a:t>круговые движения ладошками друг об друга) </a:t>
            </a:r>
          </a:p>
          <a:p>
            <a:pPr>
              <a:lnSpc>
                <a:spcPct val="150000"/>
              </a:lnSpc>
            </a:pPr>
            <a:r>
              <a:rPr lang="ru-RU" dirty="0"/>
              <a:t>И кокосовою </a:t>
            </a:r>
            <a:r>
              <a:rPr lang="ru-RU" dirty="0" smtClean="0"/>
              <a:t>крошкой 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Мы присыплем торт немножко </a:t>
            </a:r>
            <a:r>
              <a:rPr lang="ru-RU" i="1" dirty="0"/>
              <a:t>(сыплем "крошку" пальчиками обеих рук)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А </a:t>
            </a:r>
            <a:r>
              <a:rPr lang="ru-RU" dirty="0"/>
              <a:t>потом </a:t>
            </a:r>
            <a:r>
              <a:rPr lang="ru-RU" dirty="0" smtClean="0"/>
              <a:t>заварим </a:t>
            </a:r>
            <a:r>
              <a:rPr lang="ru-RU" dirty="0"/>
              <a:t>чай — </a:t>
            </a:r>
          </a:p>
          <a:p>
            <a:pPr>
              <a:lnSpc>
                <a:spcPct val="150000"/>
              </a:lnSpc>
            </a:pPr>
            <a:r>
              <a:rPr lang="ru-RU" dirty="0"/>
              <a:t>В гости друга </a:t>
            </a:r>
            <a:r>
              <a:rPr lang="ru-RU" dirty="0" smtClean="0"/>
              <a:t>приглашай! </a:t>
            </a:r>
            <a:r>
              <a:rPr lang="ru-RU" i="1" dirty="0"/>
              <a:t>(одна рука пожимает другую) 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9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8096" y="474344"/>
            <a:ext cx="76443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42939"/>
                </a:solidFill>
              </a:rPr>
              <a:t>Игры с различными предметами и материалами </a:t>
            </a:r>
          </a:p>
          <a:p>
            <a:r>
              <a:rPr lang="ru-RU" dirty="0"/>
              <a:t> </a:t>
            </a:r>
          </a:p>
          <a:p>
            <a:pPr>
              <a:lnSpc>
                <a:spcPct val="150000"/>
              </a:lnSpc>
            </a:pPr>
            <a:r>
              <a:rPr lang="ru-RU" dirty="0"/>
              <a:t>Можно использовать различные круглые предметы, которые хорошо катаются между ладонями.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i="1" dirty="0" smtClean="0"/>
              <a:t>«</a:t>
            </a:r>
            <a:r>
              <a:rPr lang="ru-RU" b="1" i="1" dirty="0"/>
              <a:t>Яичко» </a:t>
            </a:r>
          </a:p>
          <a:p>
            <a:pPr>
              <a:lnSpc>
                <a:spcPct val="150000"/>
              </a:lnSpc>
            </a:pPr>
            <a:r>
              <a:rPr lang="ru-RU" i="1" dirty="0"/>
              <a:t>(катаем грецкий орех или любой шарик между ладошками). </a:t>
            </a:r>
          </a:p>
          <a:p>
            <a:pPr>
              <a:lnSpc>
                <a:spcPct val="150000"/>
              </a:lnSpc>
            </a:pPr>
            <a:r>
              <a:rPr lang="ru-RU" dirty="0"/>
              <a:t>Маленькая птичка принесла яичко, </a:t>
            </a:r>
          </a:p>
          <a:p>
            <a:pPr>
              <a:lnSpc>
                <a:spcPct val="150000"/>
              </a:lnSpc>
            </a:pPr>
            <a:r>
              <a:rPr lang="ru-RU" dirty="0"/>
              <a:t>Мы с яичком поиграем, </a:t>
            </a:r>
          </a:p>
          <a:p>
            <a:pPr>
              <a:lnSpc>
                <a:spcPct val="150000"/>
              </a:lnSpc>
            </a:pPr>
            <a:r>
              <a:rPr lang="ru-RU" dirty="0"/>
              <a:t>Мы яичко покатаем, </a:t>
            </a:r>
          </a:p>
          <a:p>
            <a:pPr>
              <a:lnSpc>
                <a:spcPct val="150000"/>
              </a:lnSpc>
            </a:pPr>
            <a:r>
              <a:rPr lang="ru-RU" dirty="0"/>
              <a:t>Покатаем, не съедим, его птичке отдадим </a:t>
            </a:r>
          </a:p>
          <a:p>
            <a:r>
              <a:rPr lang="ru-RU" dirty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6227" y="1780032"/>
            <a:ext cx="758342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со своим ребёнком во время всех видов деятельности, когда делаете уборку, готовите еду, собираетесь на прогулку, покупаете  продукты  и т.д. Каждый  день  читайте стихи, сказки, рассматривайте  и  обсуждайте  картинки и больше играйте!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542939"/>
                </a:solidFill>
              </a:rPr>
              <a:t>Удачи </a:t>
            </a:r>
            <a:r>
              <a:rPr lang="ru-RU" sz="3200" b="1" dirty="0">
                <a:solidFill>
                  <a:srgbClr val="542939"/>
                </a:solidFill>
              </a:rPr>
              <a:t>вам и вашим детям!!! </a:t>
            </a:r>
          </a:p>
        </p:txBody>
      </p:sp>
    </p:spTree>
    <p:extLst>
      <p:ext uri="{BB962C8B-B14F-4D97-AF65-F5344CB8AC3E}">
        <p14:creationId xmlns:p14="http://schemas.microsoft.com/office/powerpoint/2010/main" val="26288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8862" y="1453254"/>
            <a:ext cx="74248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Речь является главным средством общения людей.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Известно, что </a:t>
            </a:r>
            <a:r>
              <a:rPr lang="ru-RU" sz="2000" b="1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интеллектуальное развитие </a:t>
            </a:r>
            <a:r>
              <a:rPr lang="ru-RU" sz="2000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ребенка зависит от уровня его </a:t>
            </a:r>
            <a:r>
              <a:rPr lang="ru-RU" sz="2000" b="1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речевого развития.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А уровень </a:t>
            </a:r>
            <a:r>
              <a:rPr lang="ru-RU" sz="2000" b="1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развития речи </a:t>
            </a:r>
            <a:r>
              <a:rPr lang="ru-RU" sz="2000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влияет на формирование личности и характер ребенка.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развитием речи </a:t>
            </a:r>
            <a:r>
              <a:rPr lang="ru-RU" sz="2000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теснейшим образом связано формирование сложных форм поведения ребёнка.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Речь помогает малышу регулировать своё поведение, оценивать его.</a:t>
            </a:r>
            <a:endParaRPr lang="ru-RU" sz="2000" dirty="0">
              <a:latin typeface="Gabriola" panose="04040605051002020D02" pitchFamily="8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1536" y="635567"/>
            <a:ext cx="5264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rgbClr val="853E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Развитие речи детей 2-3 лет</a:t>
            </a:r>
            <a:endParaRPr lang="ru-RU" sz="3200" b="1" dirty="0">
              <a:ln w="9525">
                <a:noFill/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8862" y="1453254"/>
            <a:ext cx="74248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Речь ребенка совершенствуется в процессе общения со взрослыми и сверстниками. </a:t>
            </a:r>
            <a:endParaRPr lang="ru-RU" sz="2000" dirty="0" smtClean="0">
              <a:latin typeface="Gabriola" panose="04040605051002020D02" pitchFamily="8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Речь </a:t>
            </a:r>
            <a:r>
              <a:rPr lang="ru-RU" sz="2000" dirty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становится основой перестройки мыслительных процессов и превращается в орудие мышления. </a:t>
            </a:r>
            <a:endParaRPr lang="ru-RU" sz="2000" dirty="0" smtClean="0">
              <a:latin typeface="Gabriola" panose="04040605051002020D02" pitchFamily="8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613125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 основными задачами речевого развития являются : </a:t>
            </a:r>
            <a:endParaRPr lang="ru-RU" sz="2000" b="1" dirty="0" smtClean="0">
              <a:solidFill>
                <a:srgbClr val="613125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Овладение нормами и правилами родного языка, определенными для каждого возраста. </a:t>
            </a:r>
            <a:endParaRPr lang="ru-RU" sz="2000" dirty="0" smtClean="0">
              <a:latin typeface="Gabriola" panose="04040605051002020D02" pitchFamily="8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latin typeface="Gabriola" panose="04040605051002020D02" pitchFamily="82" charset="0"/>
                <a:ea typeface="Tahoma" panose="020B0604030504040204" pitchFamily="34" charset="0"/>
                <a:cs typeface="Arial" panose="020B0604020202020204" pitchFamily="34" charset="0"/>
              </a:rPr>
              <a:t>Развитие у детей коммуникативных способностей (способности общаться).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840" y="635567"/>
            <a:ext cx="8644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9525">
                  <a:noFill/>
                </a:ln>
                <a:solidFill>
                  <a:srgbClr val="613125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дошкольном возрасте речь развивается в двух взаимосвязанных  с собой направлениях : </a:t>
            </a:r>
          </a:p>
        </p:txBody>
      </p:sp>
    </p:spTree>
    <p:extLst>
      <p:ext uri="{BB962C8B-B14F-4D97-AF65-F5344CB8AC3E}">
        <p14:creationId xmlns:p14="http://schemas.microsoft.com/office/powerpoint/2010/main" val="7033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1248" y="1219200"/>
            <a:ext cx="7766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latin typeface="Corbel" panose="020B0503020204020204" pitchFamily="34" charset="0"/>
              </a:rPr>
              <a:t>На третьем году жизни совершенствуются </a:t>
            </a:r>
            <a:r>
              <a:rPr lang="ru-RU" sz="2400" b="1" dirty="0">
                <a:latin typeface="Corbel" panose="020B0503020204020204" pitchFamily="34" charset="0"/>
              </a:rPr>
              <a:t>зрительные и слуховые ориентировки,</a:t>
            </a:r>
            <a:r>
              <a:rPr lang="ru-RU" sz="2400" dirty="0">
                <a:latin typeface="Corbel" panose="020B0503020204020204" pitchFamily="34" charset="0"/>
              </a:rPr>
              <a:t> что позволяет детям безошибочно выполнять ряд заданий: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Corbel" panose="020B0503020204020204" pitchFamily="34" charset="0"/>
              </a:rPr>
              <a:t>осуществлять выбор из 2–3 предметов по форме, величине и цвету</a:t>
            </a:r>
            <a:r>
              <a:rPr lang="ru-RU" sz="2400" dirty="0" smtClean="0">
                <a:latin typeface="Corbel" panose="020B0503020204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rbel" panose="020B0503020204020204" pitchFamily="34" charset="0"/>
              </a:rPr>
              <a:t> </a:t>
            </a:r>
            <a:r>
              <a:rPr lang="ru-RU" sz="2400" dirty="0">
                <a:latin typeface="Corbel" panose="020B0503020204020204" pitchFamily="34" charset="0"/>
              </a:rPr>
              <a:t>различать мелодии; </a:t>
            </a:r>
            <a:endParaRPr lang="ru-RU" sz="2400" dirty="0" smtClean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Corbel" panose="020B0503020204020204" pitchFamily="34" charset="0"/>
              </a:rPr>
              <a:t>петь</a:t>
            </a:r>
            <a:r>
              <a:rPr lang="ru-RU" sz="2400" dirty="0">
                <a:latin typeface="Corbel" panose="020B0503020204020204" pitchFamily="34" charset="0"/>
              </a:rPr>
              <a:t>. </a:t>
            </a:r>
          </a:p>
          <a:p>
            <a:r>
              <a:rPr lang="ru-RU" sz="2400" dirty="0">
                <a:latin typeface="Corbel" panose="020B0503020204020204" pitchFamily="34" charset="0"/>
              </a:rPr>
              <a:t> Совершенствуется слуховое восприятие, прежде всего фонематический слух. </a:t>
            </a:r>
            <a:endParaRPr lang="ru-RU" sz="2400" dirty="0" smtClean="0">
              <a:latin typeface="Corbel" panose="020B0503020204020204" pitchFamily="34" charset="0"/>
            </a:endParaRPr>
          </a:p>
          <a:p>
            <a:r>
              <a:rPr lang="ru-RU" sz="2400" dirty="0" smtClean="0">
                <a:latin typeface="Corbel" panose="020B0503020204020204" pitchFamily="34" charset="0"/>
              </a:rPr>
              <a:t>К </a:t>
            </a:r>
            <a:r>
              <a:rPr lang="ru-RU" sz="2400" dirty="0">
                <a:latin typeface="Corbel" panose="020B0503020204020204" pitchFamily="34" charset="0"/>
              </a:rPr>
              <a:t>трем годам дети воспринимают все звуки родного языка, но произносят их с большими искажениями. </a:t>
            </a:r>
            <a:r>
              <a:rPr lang="ru-RU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31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954070"/>
              </p:ext>
            </p:extLst>
          </p:nvPr>
        </p:nvGraphicFramePr>
        <p:xfrm>
          <a:off x="1036319" y="1769861"/>
          <a:ext cx="6888480" cy="363016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44240"/>
                <a:gridCol w="3444240"/>
              </a:tblGrid>
              <a:tr h="1328134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Comic Sans MS" panose="030F0702030302020204" pitchFamily="66" charset="0"/>
                        </a:rPr>
                        <a:t>Развитие ребенка с задержкой </a:t>
                      </a:r>
                      <a:endParaRPr lang="ru-RU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Comic Sans MS" panose="030F0702030302020204" pitchFamily="66" charset="0"/>
                        </a:rPr>
                        <a:t>Ребенок не всегда понимает вопрос и не может выполнить простейшие просьбы взрослого </a:t>
                      </a:r>
                      <a:endParaRPr lang="ru-RU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21642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Comic Sans MS" panose="030F0702030302020204" pitchFamily="66" charset="0"/>
                        </a:rPr>
                        <a:t>Наличие неврологических заболеваний </a:t>
                      </a:r>
                      <a:endParaRPr lang="ru-RU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Comic Sans MS" panose="030F0702030302020204" pitchFamily="66" charset="0"/>
                        </a:rPr>
                        <a:t>Речь ребенка значительно отстает от уровня развития речи его сверстников </a:t>
                      </a:r>
                      <a:endParaRPr lang="ru-RU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80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Comic Sans MS" panose="030F0702030302020204" pitchFamily="66" charset="0"/>
                        </a:rPr>
                        <a:t>Были перенесены серьезные заболевания </a:t>
                      </a:r>
                    </a:p>
                    <a:p>
                      <a:endParaRPr lang="ru-RU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Comic Sans MS" panose="030F0702030302020204" pitchFamily="66" charset="0"/>
                        </a:rPr>
                        <a:t>Ребенок неохотно повторяет за вами слова и предложения которые слышит </a:t>
                      </a:r>
                      <a:endParaRPr lang="ru-RU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0657" y="714227"/>
            <a:ext cx="613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13125"/>
                </a:solidFill>
              </a:rPr>
              <a:t>Признаки неблагополучного развития речи ребенка  </a:t>
            </a:r>
            <a:endParaRPr lang="ru-RU" sz="2000" b="1" dirty="0" smtClean="0">
              <a:solidFill>
                <a:srgbClr val="613125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13125"/>
                </a:solidFill>
              </a:rPr>
              <a:t>раннего </a:t>
            </a:r>
            <a:r>
              <a:rPr lang="ru-RU" sz="2000" b="1" dirty="0">
                <a:solidFill>
                  <a:srgbClr val="613125"/>
                </a:solidFill>
              </a:rPr>
              <a:t>возраста </a:t>
            </a:r>
            <a:r>
              <a:rPr lang="ru-RU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7415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1248" y="1219200"/>
            <a:ext cx="776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3348733" y="2211324"/>
            <a:ext cx="2454653" cy="24353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Признаки</a:t>
            </a:r>
          </a:p>
          <a:p>
            <a:pPr algn="ctr"/>
            <a:r>
              <a:rPr lang="ru-RU" dirty="0"/>
              <a:t>б</a:t>
            </a:r>
            <a:r>
              <a:rPr lang="ru-RU" dirty="0" smtClean="0"/>
              <a:t>лагополучного</a:t>
            </a:r>
          </a:p>
          <a:p>
            <a:pPr algn="ctr"/>
            <a:r>
              <a:rPr lang="ru-RU" dirty="0"/>
              <a:t>р</a:t>
            </a:r>
            <a:r>
              <a:rPr lang="ru-RU" dirty="0" smtClean="0"/>
              <a:t>азвития речи</a:t>
            </a:r>
          </a:p>
          <a:p>
            <a:pPr algn="ctr"/>
            <a:r>
              <a:rPr lang="ru-RU" dirty="0" smtClean="0"/>
              <a:t>ребенка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644266" y="1376727"/>
            <a:ext cx="1926307" cy="1788399"/>
          </a:xfrm>
          <a:prstGeom prst="ellipse">
            <a:avLst/>
          </a:prstGeom>
          <a:solidFill>
            <a:srgbClr val="8ED3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Ребенок вслушивается в свою речь и старается исправить свои ошибки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941" y="425043"/>
            <a:ext cx="1853345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319" y="3694991"/>
            <a:ext cx="1853345" cy="17862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455" y="3694990"/>
            <a:ext cx="1853345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072" y="4646674"/>
            <a:ext cx="1853345" cy="17862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412" y="1695231"/>
            <a:ext cx="1859441" cy="17862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28094" y="776561"/>
            <a:ext cx="185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Ребенок охотно повторяет за вами все что слышит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79486" y="1976890"/>
            <a:ext cx="1897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Физическое развитие ребенка соответствует его возрасту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90227" y="4121945"/>
            <a:ext cx="192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Отсутствуют неврологические заболевания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06006" y="4822264"/>
            <a:ext cx="1597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Ребенок активно общается со знакомыми и родными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68124" y="3853101"/>
            <a:ext cx="1520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Ребенок активно решает свои проблемы с помощью речи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8368" y="1082468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Большую роль </a:t>
            </a:r>
            <a:r>
              <a:rPr lang="ru-RU" b="1" dirty="0">
                <a:latin typeface="Comic Sans MS" panose="030F0702030302020204" pitchFamily="66" charset="0"/>
              </a:rPr>
              <a:t>в развитии речи детей </a:t>
            </a:r>
            <a:r>
              <a:rPr lang="ru-RU" dirty="0">
                <a:latin typeface="Comic Sans MS" panose="030F0702030302020204" pitchFamily="66" charset="0"/>
              </a:rPr>
              <a:t>играют специальные игры, упражнения и занятия, преимущество которых заключается в том, что при их организации целенаправленно создаются условия для </a:t>
            </a:r>
            <a:r>
              <a:rPr lang="ru-RU" b="1" dirty="0">
                <a:latin typeface="Comic Sans MS" panose="030F0702030302020204" pitchFamily="66" charset="0"/>
              </a:rPr>
              <a:t>развития</a:t>
            </a:r>
            <a:r>
              <a:rPr lang="ru-RU" dirty="0">
                <a:latin typeface="Comic Sans MS" panose="030F0702030302020204" pitchFamily="66" charset="0"/>
              </a:rPr>
              <a:t> у малышей разных сторон </a:t>
            </a:r>
            <a:r>
              <a:rPr lang="ru-RU" b="1" dirty="0">
                <a:latin typeface="Comic Sans MS" panose="030F0702030302020204" pitchFamily="66" charset="0"/>
              </a:rPr>
              <a:t>речи: 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endParaRPr lang="ru-RU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разнообразные </a:t>
            </a:r>
            <a:r>
              <a:rPr lang="ru-RU" dirty="0">
                <a:latin typeface="Comic Sans MS" panose="030F0702030302020204" pitchFamily="66" charset="0"/>
              </a:rPr>
              <a:t>игры (игры-инсценировки, звукоподражательные игры, </a:t>
            </a:r>
            <a:r>
              <a:rPr lang="ru-RU" dirty="0" smtClean="0">
                <a:latin typeface="Comic Sans MS" panose="030F0702030302020204" pitchFamily="66" charset="0"/>
              </a:rPr>
              <a:t>игры потешки</a:t>
            </a:r>
            <a:r>
              <a:rPr lang="ru-RU" dirty="0">
                <a:latin typeface="Comic Sans MS" panose="030F0702030302020204" pitchFamily="66" charset="0"/>
              </a:rPr>
              <a:t>, хороводы, игры с сюжетными игрушками и др.);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игры-занятия </a:t>
            </a:r>
            <a:r>
              <a:rPr lang="ru-RU" dirty="0">
                <a:latin typeface="Comic Sans MS" panose="030F0702030302020204" pitchFamily="66" charset="0"/>
              </a:rPr>
              <a:t>с предметами и сюжетными картинками;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рассказывание </a:t>
            </a:r>
            <a:r>
              <a:rPr lang="ru-RU" dirty="0">
                <a:latin typeface="Comic Sans MS" panose="030F0702030302020204" pitchFamily="66" charset="0"/>
              </a:rPr>
              <a:t>и чтение сказок, стихов, историй; </a:t>
            </a:r>
            <a:r>
              <a:rPr lang="ru-RU" dirty="0" err="1" smtClean="0">
                <a:latin typeface="Comic Sans MS" panose="030F0702030302020204" pitchFamily="66" charset="0"/>
              </a:rPr>
              <a:t>пресказывание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их вместе с детьми;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рассматривание </a:t>
            </a:r>
            <a:r>
              <a:rPr lang="ru-RU" dirty="0">
                <a:latin typeface="Comic Sans MS" panose="030F0702030302020204" pitchFamily="66" charset="0"/>
              </a:rPr>
              <a:t>и обсуждение иллюстраций к произведениям;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разгадывание </a:t>
            </a:r>
            <a:r>
              <a:rPr lang="ru-RU" dirty="0">
                <a:latin typeface="Comic Sans MS" panose="030F0702030302020204" pitchFamily="66" charset="0"/>
              </a:rPr>
              <a:t>загадок;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игры</a:t>
            </a:r>
            <a:r>
              <a:rPr lang="ru-RU" dirty="0">
                <a:latin typeface="Comic Sans MS" panose="030F0702030302020204" pitchFamily="66" charset="0"/>
              </a:rPr>
              <a:t>, направленные на </a:t>
            </a:r>
            <a:r>
              <a:rPr lang="ru-RU" b="1" dirty="0">
                <a:latin typeface="Comic Sans MS" panose="030F0702030302020204" pitchFamily="66" charset="0"/>
              </a:rPr>
              <a:t>развитие мелкой моторики.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9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9171" y="715738"/>
            <a:ext cx="77175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542939"/>
                </a:solidFill>
              </a:rPr>
              <a:t>Дыхательные упражнения </a:t>
            </a:r>
            <a:r>
              <a:rPr lang="ru-RU" sz="2000" dirty="0" smtClean="0">
                <a:solidFill>
                  <a:srgbClr val="542939"/>
                </a:solidFill>
              </a:rPr>
              <a:t>и артикуляционная гимнастика </a:t>
            </a:r>
            <a:endParaRPr lang="ru-RU" sz="2000" dirty="0">
              <a:solidFill>
                <a:srgbClr val="542939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Comic Sans MS" panose="030F0702030302020204" pitchFamily="66" charset="0"/>
              </a:rPr>
              <a:t>Цель:</a:t>
            </a:r>
            <a:r>
              <a:rPr lang="ru-RU" sz="1600" dirty="0">
                <a:latin typeface="Comic Sans MS" panose="030F0702030302020204" pitchFamily="66" charset="0"/>
              </a:rPr>
              <a:t> развитие речевого дыхания, силы голоса, тренировка </a:t>
            </a:r>
            <a:r>
              <a:rPr lang="ru-RU" sz="1600" dirty="0" smtClean="0">
                <a:latin typeface="Comic Sans MS" panose="030F0702030302020204" pitchFamily="66" charset="0"/>
              </a:rPr>
              <a:t>органов артикуляции.</a:t>
            </a:r>
            <a:endParaRPr lang="ru-RU" sz="1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Comic Sans MS" panose="030F0702030302020204" pitchFamily="66" charset="0"/>
              </a:rPr>
              <a:t>1</a:t>
            </a:r>
            <a:r>
              <a:rPr lang="ru-RU" sz="1600" i="1" dirty="0" smtClean="0">
                <a:latin typeface="Comic Sans MS" panose="030F0702030302020204" pitchFamily="66" charset="0"/>
              </a:rPr>
              <a:t>.«</a:t>
            </a:r>
            <a:r>
              <a:rPr lang="ru-RU" sz="1600" i="1" dirty="0">
                <a:latin typeface="Comic Sans MS" panose="030F0702030302020204" pitchFamily="66" charset="0"/>
              </a:rPr>
              <a:t>Подуем на снежинку».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Comic Sans MS" panose="030F0702030302020204" pitchFamily="66" charset="0"/>
              </a:rPr>
              <a:t>Вырезать из салфетки тонкую и легкую снежинку. Положить на </a:t>
            </a:r>
            <a:r>
              <a:rPr lang="ru-RU" sz="1600" dirty="0" smtClean="0">
                <a:latin typeface="Comic Sans MS" panose="030F0702030302020204" pitchFamily="66" charset="0"/>
              </a:rPr>
              <a:t>ладонь ребенку</a:t>
            </a:r>
            <a:r>
              <a:rPr lang="ru-RU" sz="1600" dirty="0">
                <a:latin typeface="Comic Sans MS" panose="030F0702030302020204" pitchFamily="66" charset="0"/>
              </a:rPr>
              <a:t>. Ребенок дует, чтобы снежинка слетела с ладони.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Comic Sans MS" panose="030F0702030302020204" pitchFamily="66" charset="0"/>
              </a:rPr>
              <a:t>2.«Бабочка </a:t>
            </a:r>
            <a:r>
              <a:rPr lang="ru-RU" sz="1600" i="1" dirty="0">
                <a:latin typeface="Comic Sans MS" panose="030F0702030302020204" pitchFamily="66" charset="0"/>
              </a:rPr>
              <a:t>летает». </a:t>
            </a:r>
            <a:endParaRPr lang="ru-RU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Comic Sans MS" panose="030F0702030302020204" pitchFamily="66" charset="0"/>
              </a:rPr>
              <a:t>Сделать совместно с ребенком бабочку из тонкой бумаги (обертка от конфет, салфетка и т.д.). Привязать нитку. Ребенок держит за ниточку и дует на бабочку. </a:t>
            </a:r>
            <a:endParaRPr lang="ru-RU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Comic Sans MS" panose="030F0702030302020204" pitchFamily="66" charset="0"/>
              </a:rPr>
              <a:t>3.«Плывет</a:t>
            </a:r>
            <a:r>
              <a:rPr lang="ru-RU" sz="1600" i="1" dirty="0">
                <a:latin typeface="Comic Sans MS" panose="030F0702030302020204" pitchFamily="66" charset="0"/>
              </a:rPr>
              <a:t>, плывет кораблик».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Comic Sans MS" panose="030F0702030302020204" pitchFamily="66" charset="0"/>
              </a:rPr>
              <a:t>Налить в тазик или ванну воду положить кораблик и  предложить ребенку подуть на кораблик. </a:t>
            </a:r>
          </a:p>
          <a:p>
            <a:endParaRPr lang="ru-RU" dirty="0"/>
          </a:p>
          <a:p>
            <a:pPr marL="342900" indent="-342900">
              <a:buAutoNum type="arabicPeriod" startAt="2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501419"/>
            <a:ext cx="74644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542939"/>
                </a:solidFill>
                <a:latin typeface="Comic Sans MS" panose="030F0702030302020204" pitchFamily="66" charset="0"/>
              </a:rPr>
              <a:t>Артикуляционная гимнастика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Comic Sans MS" panose="030F0702030302020204" pitchFamily="66" charset="0"/>
              </a:rPr>
              <a:t>Упражнение «Заборчик»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Зубы ровно мы смыкаем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И заборчик получаем,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А сейчас раздвинем губы -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Посчитаем наши зубы.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Comic Sans MS" panose="030F0702030302020204" pitchFamily="66" charset="0"/>
              </a:rPr>
              <a:t>Упражнение «Хобот слоненка»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Подражаю я слону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Губы хоботом тяну……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Даже если я устану,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Их тянуть не перестану.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Буду долго так держать,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Comic Sans MS" panose="030F0702030302020204" pitchFamily="66" charset="0"/>
              </a:rPr>
              <a:t>Свои губы укреплять.</a:t>
            </a:r>
          </a:p>
          <a:p>
            <a:pPr algn="ctr">
              <a:lnSpc>
                <a:spcPct val="150000"/>
              </a:lnSpc>
            </a:pPr>
            <a:endParaRPr lang="ru-RU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972</Words>
  <Application>Microsoft Office PowerPoint</Application>
  <PresentationFormat>Экран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Corbel</vt:lpstr>
      <vt:lpstr>Gabriola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динар адыхфмов</cp:lastModifiedBy>
  <cp:revision>104</cp:revision>
  <dcterms:created xsi:type="dcterms:W3CDTF">2013-11-19T05:52:05Z</dcterms:created>
  <dcterms:modified xsi:type="dcterms:W3CDTF">2020-05-04T08:53:47Z</dcterms:modified>
</cp:coreProperties>
</file>