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7" r:id="rId3"/>
    <p:sldId id="271" r:id="rId4"/>
    <p:sldId id="272" r:id="rId5"/>
    <p:sldId id="270" r:id="rId6"/>
    <p:sldId id="275" r:id="rId7"/>
    <p:sldId id="268" r:id="rId8"/>
    <p:sldId id="269" r:id="rId9"/>
    <p:sldId id="273" r:id="rId10"/>
    <p:sldId id="262" r:id="rId11"/>
    <p:sldId id="259" r:id="rId12"/>
    <p:sldId id="258" r:id="rId13"/>
    <p:sldId id="274" r:id="rId14"/>
    <p:sldId id="265" r:id="rId15"/>
    <p:sldId id="276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2" autoAdjust="0"/>
    <p:restoredTop sz="67938" autoAdjust="0"/>
  </p:normalViewPr>
  <p:slideViewPr>
    <p:cSldViewPr snapToGrid="0">
      <p:cViewPr>
        <p:scale>
          <a:sx n="78" d="100"/>
          <a:sy n="78" d="100"/>
        </p:scale>
        <p:origin x="-1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615A643-E614-4EB1-9ECB-3649BE353953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5E1CAD-919F-4A52-9B34-78D036C91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74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B75412-0D21-483F-B285-E0AA83F1414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2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В старшем дошкольном возрасте (старшие и подготовительные к школе группы)</a:t>
            </a:r>
            <a:r>
              <a:rPr lang="ru-RU" baseline="0" dirty="0" smtClean="0"/>
              <a:t> обучение по программе начнется в </a:t>
            </a:r>
            <a:r>
              <a:rPr lang="ru-RU" dirty="0" smtClean="0"/>
              <a:t>Цифровой среде ПиктоМир – Программное обеспечение ПиктоМир, установленное на компьютер или планшет. Главные герои которого те же роботы Вертун, </a:t>
            </a:r>
            <a:r>
              <a:rPr lang="ru-RU" dirty="0" err="1" smtClean="0"/>
              <a:t>Двигун</a:t>
            </a:r>
            <a:r>
              <a:rPr lang="ru-RU" dirty="0" smtClean="0"/>
              <a:t>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Тягун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Зажгун</a:t>
            </a:r>
            <a:r>
              <a:rPr lang="ru-RU" baseline="0" dirty="0" smtClean="0"/>
              <a:t>, только виртуальные.</a:t>
            </a:r>
            <a:endParaRPr lang="ru-RU" dirty="0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3B85F-8903-4A43-A297-E89E6C6B3B2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82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настоящее время во всех корпусах ДОУ идет внедрение </a:t>
            </a:r>
            <a:r>
              <a:rPr lang="ru-RU" dirty="0" err="1" smtClean="0"/>
              <a:t>парциальнй</a:t>
            </a:r>
            <a:r>
              <a:rPr lang="ru-RU" baseline="0" dirty="0" smtClean="0"/>
              <a:t> программы «</a:t>
            </a:r>
            <a:r>
              <a:rPr lang="ru-RU" baseline="0" dirty="0" err="1" smtClean="0"/>
              <a:t>Пиктомир</a:t>
            </a:r>
            <a:r>
              <a:rPr lang="ru-RU" baseline="0" dirty="0" smtClean="0"/>
              <a:t>»</a:t>
            </a:r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средней группы начинается образовательная деятельность в клубе «Кроха Софт». Клуб «Кроха Софт» – это клуб для начинающих программистов, где дети знакомятся с понятием — робот, команда, компьютер, программа, программист, с основными видами команд и движениями. На начальном этапе дети играют и выполняют различные упражнения без использования электронных средств обучения. Они учатся отдавать команды, создавать из набора команд (пиктограмм) программы, выполнять их по шагам и находить ошибки.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клубе проводятся с детьми 1 раз в неделю, подгруппами из 8-10 воспитанников,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комплексно-тематическому планированию первого года обучения.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84D873-0987-4E5C-9BFB-D319FC56A31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63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Большой популярностью пользуются игры, в которых один ребенок изображает Командира, отдающего команды, а другой – выполняющего их Робота.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Структура занятия: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мотивационно-организационный момент;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актуализация имеющегося опыта (проверка усвоенных знаний, введение нового);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основная часть с использованием игровых технологий (игровые пособия ПиктоМир, игровые упражнения, игры на плоскости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безкомпьютерные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упражнение на расслабление, зрительная гимнастика, рефлексия.</a:t>
            </a:r>
          </a:p>
          <a:p>
            <a:pPr>
              <a:spcBef>
                <a:spcPct val="0"/>
              </a:spcBef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 старшей группы вводится работа на планшетах в цифровой среде ПиктоМир)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1" dirty="0" smtClean="0"/>
              <a:t>с соблюдением требований СанПиН.</a:t>
            </a:r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28D3B4-8773-40D1-B57C-81A7251D6C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6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В группах, участвующих в инновационной площадке педагогами подготовлена информация для родителей о внедрение основ алгоритмизации и  программирования для дошкольников в цифровой образовательной среде ПиктоМир.  </a:t>
            </a:r>
            <a:r>
              <a:rPr lang="ru-RU" dirty="0" smtClean="0"/>
              <a:t>Ознакомиться</a:t>
            </a:r>
            <a:r>
              <a:rPr lang="ru-RU" baseline="0" dirty="0" smtClean="0"/>
              <a:t> </a:t>
            </a:r>
            <a:r>
              <a:rPr lang="ru-RU" baseline="0" dirty="0" smtClean="0"/>
              <a:t>с содержанием занятий родители могут в </a:t>
            </a:r>
            <a:r>
              <a:rPr lang="ru-RU" baseline="0" dirty="0" err="1" smtClean="0"/>
              <a:t>соц.сетях</a:t>
            </a:r>
            <a:r>
              <a:rPr lang="ru-RU" baseline="0" dirty="0" smtClean="0"/>
              <a:t> групп в контакте и </a:t>
            </a:r>
            <a:r>
              <a:rPr lang="ru-RU" baseline="0" dirty="0" err="1" smtClean="0"/>
              <a:t>вайбер</a:t>
            </a:r>
            <a:r>
              <a:rPr lang="ru-RU" baseline="0" dirty="0" smtClean="0"/>
              <a:t>. </a:t>
            </a:r>
            <a:r>
              <a:rPr lang="ru-RU" dirty="0" smtClean="0"/>
              <a:t>Также информацию о проекте можно найти</a:t>
            </a:r>
            <a:r>
              <a:rPr lang="ru-RU" baseline="0" dirty="0" smtClean="0"/>
              <a:t> на сайте ДОУ</a:t>
            </a:r>
            <a:br>
              <a:rPr lang="ru-RU" baseline="0" dirty="0" smtClean="0"/>
            </a:br>
            <a:endParaRPr lang="ru-RU" dirty="0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28D3B4-8773-40D1-B57C-81A7251D6C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0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По окончанию курса воспитанники  будут иметь представления о профессии «программист», узнают, что такое «программа по управлению роботами». </a:t>
            </a:r>
            <a:r>
              <a:rPr lang="ru-RU" dirty="0" smtClean="0">
                <a:solidFill>
                  <a:srgbClr val="10253F"/>
                </a:solidFill>
                <a:latin typeface="Constantia" pitchFamily="18" charset="0"/>
              </a:rPr>
              <a:t>Научатся составлять из пиктограмм команд простейшие программы управления виртуальным роботом. Овладеют основами алгоритмики, проявляют инициативу и  самостоятельность в среде программирования.</a:t>
            </a:r>
          </a:p>
          <a:p>
            <a:pPr>
              <a:spcBef>
                <a:spcPct val="0"/>
              </a:spcBef>
            </a:pPr>
            <a:endParaRPr lang="ru-RU" dirty="0" smtClean="0">
              <a:solidFill>
                <a:srgbClr val="10253F"/>
              </a:solidFill>
              <a:latin typeface="Constantia" pitchFamily="18" charset="0"/>
            </a:endParaRPr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3AAAA1-D2D8-47F3-AE1A-07357ACA6F7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468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28D3B4-8773-40D1-B57C-81A7251D6C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марте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 года МБДОУ «ДДС №16 «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ПроУспех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 приказом Федерального государственного учреждения «Федеральный Научный Центр Научно-исследовательский институт  системных исследований Российской академии наук»  при МИНОБРНАУКИ Российской Федерации присвоен статус сетевой инновационной площадки по теме "Апробация и внедрение основ алгоритмизации и</a:t>
            </a:r>
          </a:p>
          <a:p>
            <a:pPr>
              <a:spcBef>
                <a:spcPct val="0"/>
              </a:spcBef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программирования для дошкольников и младших школьников в цифровой образовательной среде "ПиктоМир". </a:t>
            </a: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B75412-0D21-483F-B285-E0AA83F1414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 возрастающие темпы информатизации общества,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цифровизации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промышленности, образования и науки, в рамках перехода к цифровой экономике, специалисты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Федерального Научного Центра Научно-исследовательского института системных исследований Российской академии наук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разработали учебную систему ПиктоМир, в которой начинается раннее знакомство дошкольников с системой научных понятий программирования.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3B85F-8903-4A43-A297-E89E6C6B3B2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7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ПиктоМир» -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парциальная программа, которая направленна на развитие у дошкольников алгоритмического мышления, навыков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программирования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развитие технической грамотности.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направлен  на общее развитие личности детей дошкольного возраста. Выполнение различных логических и практических заданий игрового характера будет способствовать: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  развитию мыслительных процессов: внимания, воображения, восприятия, наблюдения, памяти;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  формированию способов действий: обобщения, классификации;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  проявлению творческой инициативы, интуиции.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успешной ее реализации в ДОУ должна быть создана предметная игровая техносреда с основами алгоритмизации и программирования, и обучены педагоги</a:t>
            </a:r>
          </a:p>
          <a:p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образом,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Направленность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программы -  научно – техническая. Заключается в раннем развитии технического творчества у детей среднего и старшего дошкольного возраста, формирование у них первичных представлений азов программирования.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3B85F-8903-4A43-A297-E89E6C6B3B2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94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ПиктоМир - идеальная среда для вводного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курса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изучения алгоритмических языков, единственный (на сегодня) в мире курс программирования для дошкольников, который имеет продолжение в начальной школе, что позволяет говорить о преемственности уровней образования.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Срок</a:t>
            </a:r>
            <a:r>
              <a:rPr lang="ru-RU" baseline="0" dirty="0" smtClean="0"/>
              <a:t> реализации проекта 3 года. </a:t>
            </a:r>
            <a:r>
              <a:rPr lang="ru-RU" dirty="0" smtClean="0"/>
              <a:t>Проект охватывает три возраста: средний, старший, подготовительный. 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3B85F-8903-4A43-A297-E89E6C6B3B2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85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Срок</a:t>
            </a:r>
            <a:r>
              <a:rPr lang="ru-RU" baseline="0" dirty="0" smtClean="0"/>
              <a:t> реализации проекта 3 года. </a:t>
            </a:r>
            <a:r>
              <a:rPr lang="ru-RU" dirty="0" smtClean="0"/>
              <a:t>Проект охватывает три возраста: средний, старший, подготовительный. 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3B85F-8903-4A43-A297-E89E6C6B3B2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8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1" kern="1200" dirty="0" smtClean="0">
                <a:solidFill>
                  <a:srgbClr val="FFC000"/>
                </a:solidFill>
                <a:effectLst/>
                <a:latin typeface="+mn-lt"/>
                <a:ea typeface="+mn-ea"/>
                <a:cs typeface="+mn-cs"/>
              </a:rPr>
              <a:t>основании приказа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Научно-исследовательского института  системных исследований Российской академии наук была создана рабочая группа и составлен план работы об организации деятельности в статусе федеральной инновационной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площадки на 2021 – 2022 учебный год.</a:t>
            </a: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B75412-0D21-483F-B285-E0AA83F1414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1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подготовительном этапе в феврале 2021 года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 руководитель Инновационной площадки МБДОУ «ДДС №16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ПроУспех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прошли курсы повышения квалификации по дополнительной профессиональной программе «Формирование основ алгоритмизации и программирования у дошкольников и учеников начальной школы в цифровой образовательной среде «ПиктоМир», в объёме 72 часа</a:t>
            </a: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B75412-0D21-483F-B285-E0AA83F1414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этом учебном году для детей средних групп создана предметная игровая техносреда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Пиктомир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Она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включает в себя: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адиоуправляемого робота «Ползуна», в комплекте с программным обеспечением для компьютерного управления;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сочленяемых ковриков  для сборки игровых полей для детей и роботов;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магнитных карточек, с пиктограммами команд;</a:t>
            </a:r>
          </a:p>
          <a:p>
            <a:pPr marL="171450" indent="-171450">
              <a:buFontTx/>
              <a:buChar char="-"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мягких фигурок: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 Вертун,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Двигун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Зажигун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Тягун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3B85F-8903-4A43-A297-E89E6C6B3B2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1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D24CB-A3C4-4B3B-9699-0D9483B1FFFD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15110-CC0D-499F-B9A5-2F7D62613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4CC48-424C-4D17-AC7B-123B3851B14B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A14A-C47B-4EAD-BE07-FE415118E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29479-1B6E-45AE-BAFA-9D1F888B4F88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86D85-F718-449E-9D41-C77C4755A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E958A-238D-4C07-AEAC-6C9F449113DC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0E6AF-C5E4-400F-B22A-DCC003344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8A7DD-BE8C-423C-AD38-1A0BD0A2A338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30AA0-AB9A-4CF2-8F97-D08DF20AE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0F9AB-33C2-4B28-8A9C-E2094B1B5FCD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05184-2B2A-4213-8C6A-9D658BF68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1D440-767E-4FF1-A8E2-C78B1017CED0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21B7-1CCD-458D-AB84-A22C1447D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57DFC-CEA8-4083-A3B2-276F83AD0E1F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2C91A-4A53-4725-9879-1D3E6DAED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C6D2-DCC3-43EA-8633-B65EE384AF23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51A15-E896-4B1E-ABCD-821F6122D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F8C6-6861-4B72-BE28-83FCC9B40A2D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39C14-298E-4E07-9736-18A470DE6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D06BD-D2A6-403F-B609-0C5F76D64C52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F7DC5-3DC8-478C-A47C-D6F8EE329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DB651A-2B95-4569-A3EB-F9C9578F20CF}" type="datetimeFigureOut">
              <a:rPr lang="en-US"/>
              <a:pPr>
                <a:defRPr/>
              </a:pPr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279062-D851-4F6F-80D9-9BD770334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710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3" descr="A-Zjel6fOK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7227" y="1130532"/>
            <a:ext cx="3922308" cy="392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219199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«Добрянский детский сад №16 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ПроУспех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Апробация и внедрение основ алгоритмизации и программирования для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дошкольников </a:t>
            </a:r>
          </a:p>
          <a:p>
            <a:pPr marL="762000" indent="260350" algn="ctr">
              <a:spcBef>
                <a:spcPts val="25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цифровой образовательной среде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«ПиктоМир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133350"/>
            <a:ext cx="11753850" cy="2576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ифровая среда «ПиктоМир»</a:t>
            </a:r>
          </a:p>
        </p:txBody>
      </p:sp>
      <p:pic>
        <p:nvPicPr>
          <p:cNvPr id="4" name="image1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062" y="1096056"/>
            <a:ext cx="5550693" cy="4142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17" y="2709863"/>
            <a:ext cx="5855494" cy="3958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28599" y="233361"/>
            <a:ext cx="11591925" cy="8001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с детьми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клубе «Кроха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Софт»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0925804-15F9-4774-9D9E-8BCAFF7FB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56" y="1257299"/>
            <a:ext cx="3445394" cy="4976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06" y="1257299"/>
            <a:ext cx="3607595" cy="497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3">
            <a:extLst>
              <a:ext uri="{FF2B5EF4-FFF2-40B4-BE49-F238E27FC236}">
                <a16:creationId xmlns="" xmlns:a16="http://schemas.microsoft.com/office/drawing/2014/main" id="{3C190B3E-16F5-49F4-8DC6-9C89E858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34358" y="1257300"/>
            <a:ext cx="3386166" cy="4976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-369888"/>
            <a:ext cx="12196763" cy="722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3863" y="273050"/>
            <a:ext cx="11449050" cy="911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06525" indent="-941388" algn="ctr">
              <a:lnSpc>
                <a:spcPct val="97000"/>
              </a:lnSpc>
              <a:spcBef>
                <a:spcPts val="775"/>
              </a:spcBef>
            </a:pPr>
            <a:r>
              <a:rPr lang="ru-RU" sz="2400" b="1">
                <a:solidFill>
                  <a:srgbClr val="04607A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400" b="1">
              <a:latin typeface="Calibri" pitchFamily="34" charset="0"/>
              <a:cs typeface="Calibri" pitchFamily="34" charset="0"/>
            </a:endParaRPr>
          </a:p>
          <a:p>
            <a:pPr marL="1406525" indent="-941388" algn="just">
              <a:lnSpc>
                <a:spcPct val="97000"/>
              </a:lnSpc>
              <a:spcBef>
                <a:spcPts val="775"/>
              </a:spcBef>
            </a:pPr>
            <a:r>
              <a:rPr lang="ru-RU" sz="2400" b="1">
                <a:solidFill>
                  <a:srgbClr val="002060"/>
                </a:solidFill>
                <a:latin typeface="Constantia" pitchFamily="18" charset="0"/>
              </a:rPr>
              <a:t> </a:t>
            </a:r>
            <a:endParaRPr lang="ru-RU" sz="240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 l="10024" t="26042" r="46486" b="27344"/>
          <a:stretch>
            <a:fillRect/>
          </a:stretch>
        </p:blipFill>
        <p:spPr bwMode="auto">
          <a:xfrm>
            <a:off x="7289801" y="230982"/>
            <a:ext cx="4583112" cy="276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90" name="Picture 10" descr="Слайд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63" y="230982"/>
            <a:ext cx="4844126" cy="2720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257550"/>
            <a:ext cx="4800600" cy="360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722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7282" y="0"/>
            <a:ext cx="11510963" cy="120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06525" indent="-941388" algn="ctr">
              <a:lnSpc>
                <a:spcPct val="97000"/>
              </a:lnSpc>
              <a:spcBef>
                <a:spcPts val="775"/>
              </a:spcBef>
            </a:pPr>
            <a:r>
              <a:rPr lang="ru-RU" sz="2400" b="1" dirty="0">
                <a:solidFill>
                  <a:srgbClr val="04607A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  <a:p>
            <a:pPr marL="1406525" indent="-941388" algn="ctr">
              <a:lnSpc>
                <a:spcPct val="97000"/>
              </a:lnSpc>
              <a:spcBef>
                <a:spcPts val="775"/>
              </a:spcBef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родителей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3688" t="6997" r="20916" b="4290"/>
          <a:stretch/>
        </p:blipFill>
        <p:spPr>
          <a:xfrm>
            <a:off x="217282" y="1292383"/>
            <a:ext cx="3678456" cy="3313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20" y="3754404"/>
            <a:ext cx="3937192" cy="2952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r="24554"/>
          <a:stretch/>
        </p:blipFill>
        <p:spPr>
          <a:xfrm>
            <a:off x="8201101" y="1292383"/>
            <a:ext cx="3691876" cy="3313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32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0" y="209550"/>
            <a:ext cx="1179195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Ожидаемые результаты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" y="723900"/>
            <a:ext cx="1177766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0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000" b="1" dirty="0">
                <a:solidFill>
                  <a:srgbClr val="222A35"/>
                </a:solidFill>
                <a:latin typeface="Constantia" pitchFamily="18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Constantia" pitchFamily="18" charset="0"/>
              </a:rPr>
              <a:t>знаком </a:t>
            </a:r>
            <a:r>
              <a:rPr lang="ru-RU" sz="3000" b="1" dirty="0">
                <a:solidFill>
                  <a:srgbClr val="002060"/>
                </a:solidFill>
                <a:latin typeface="Constantia" pitchFamily="18" charset="0"/>
              </a:rPr>
              <a:t>с понятиями: «программист», «программа</a:t>
            </a:r>
            <a:r>
              <a:rPr lang="ru-RU" sz="3000" b="1" dirty="0" smtClean="0">
                <a:solidFill>
                  <a:srgbClr val="002060"/>
                </a:solidFill>
                <a:latin typeface="Constantia" pitchFamily="18" charset="0"/>
              </a:rPr>
              <a:t>»;</a:t>
            </a:r>
            <a:endParaRPr lang="ru-RU" sz="3000" b="1" dirty="0">
              <a:solidFill>
                <a:srgbClr val="002060"/>
              </a:solidFill>
              <a:latin typeface="Constant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0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Constantia" pitchFamily="18" charset="0"/>
              </a:rPr>
              <a:t>  </a:t>
            </a:r>
            <a:r>
              <a:rPr lang="ru-RU" sz="3000" b="1" dirty="0" smtClean="0">
                <a:solidFill>
                  <a:srgbClr val="002060"/>
                </a:solidFill>
                <a:latin typeface="Constantia" pitchFamily="18" charset="0"/>
              </a:rPr>
              <a:t>научился </a:t>
            </a:r>
            <a:r>
              <a:rPr lang="ru-RU" sz="3000" b="1" dirty="0">
                <a:solidFill>
                  <a:srgbClr val="002060"/>
                </a:solidFill>
                <a:latin typeface="Constantia" pitchFamily="18" charset="0"/>
              </a:rPr>
              <a:t>составлять из пиктограмм простейшие программы управления </a:t>
            </a:r>
            <a:r>
              <a:rPr lang="ru-RU" sz="3000" b="1" dirty="0" smtClean="0">
                <a:solidFill>
                  <a:srgbClr val="002060"/>
                </a:solidFill>
                <a:latin typeface="Constantia" pitchFamily="18" charset="0"/>
              </a:rPr>
              <a:t>роботом;</a:t>
            </a:r>
            <a:endParaRPr lang="ru-RU" sz="3000" b="1" dirty="0">
              <a:solidFill>
                <a:srgbClr val="002060"/>
              </a:solidFill>
              <a:latin typeface="Constant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0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Constantia" pitchFamily="18" charset="0"/>
              </a:rPr>
              <a:t>овладел основами алгоритмики, проявляет инициативу и  самостоятельность в среде </a:t>
            </a:r>
            <a:r>
              <a:rPr lang="ru-RU" sz="3000" b="1" dirty="0" smtClean="0">
                <a:solidFill>
                  <a:srgbClr val="002060"/>
                </a:solidFill>
                <a:latin typeface="Constantia" pitchFamily="18" charset="0"/>
              </a:rPr>
              <a:t>программирования.</a:t>
            </a:r>
            <a:endParaRPr lang="ru-RU" sz="3000" b="1" dirty="0">
              <a:solidFill>
                <a:srgbClr val="002060"/>
              </a:solidFill>
              <a:latin typeface="Constantia" pitchFamily="18" charset="0"/>
            </a:endParaRPr>
          </a:p>
          <a:p>
            <a:r>
              <a:rPr lang="ru-RU" sz="3200" dirty="0">
                <a:latin typeface="Calibri" pitchFamily="34" charset="0"/>
              </a:rPr>
              <a:t> </a:t>
            </a:r>
          </a:p>
          <a:p>
            <a:r>
              <a:rPr lang="ru-RU" sz="3200" dirty="0">
                <a:latin typeface="Calibri" pitchFamily="34" charset="0"/>
              </a:rPr>
              <a:t> </a:t>
            </a:r>
            <a:endParaRPr lang="ru-RU" sz="3000" b="1" dirty="0">
              <a:solidFill>
                <a:srgbClr val="222A35"/>
              </a:solidFill>
              <a:latin typeface="Constantia" pitchFamily="18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3060551"/>
            <a:ext cx="2923398" cy="36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20" y="3104357"/>
            <a:ext cx="2841963" cy="371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8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2717" y="3187058"/>
            <a:ext cx="3410427" cy="3636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-65061"/>
            <a:ext cx="12196763" cy="722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7282" y="0"/>
            <a:ext cx="11510963" cy="4221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06525" indent="-941388" algn="ctr">
              <a:lnSpc>
                <a:spcPct val="97000"/>
              </a:lnSpc>
              <a:spcBef>
                <a:spcPts val="775"/>
              </a:spcBef>
            </a:pPr>
            <a:r>
              <a:rPr lang="ru-RU" sz="2400" b="1" dirty="0">
                <a:solidFill>
                  <a:srgbClr val="04607A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  <a:p>
            <a:pPr marL="1406525" indent="-941388" algn="ctr">
              <a:lnSpc>
                <a:spcPct val="97000"/>
              </a:lnSpc>
              <a:spcBef>
                <a:spcPts val="775"/>
              </a:spcBef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</a:p>
          <a:p>
            <a:pPr marL="1406525" indent="-941388" algn="ctr">
              <a:lnSpc>
                <a:spcPct val="97000"/>
              </a:lnSpc>
              <a:spcBef>
                <a:spcPts val="775"/>
              </a:spcBef>
            </a:pP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5137" algn="ctr">
              <a:lnSpc>
                <a:spcPct val="97000"/>
              </a:lnSpc>
              <a:spcBef>
                <a:spcPts val="775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Внедрение парциальной программы «Формирование алгоритмической грамотности у детей 5-6 лет с использованием цифровой образовательной среды «ПиктоМир»</a:t>
            </a:r>
          </a:p>
        </p:txBody>
      </p:sp>
    </p:spTree>
    <p:extLst>
      <p:ext uri="{BB962C8B-B14F-4D97-AF65-F5344CB8AC3E}">
        <p14:creationId xmlns:p14="http://schemas.microsoft.com/office/powerpoint/2010/main" val="8012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-4763" y="-175777"/>
            <a:ext cx="12196763" cy="710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131" y="0"/>
            <a:ext cx="11554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ФГУ ФНЦ НИИСИ РАН от 23.03.2021 № П-61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присвоении статуса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сетевой инновационной площадки «Апробация и внедрение основ алгоритмизации и программирования для дошкольников и младших школьников в цифровой образовательной среде «ПиктоМир»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1" r="2384"/>
          <a:stretch/>
        </p:blipFill>
        <p:spPr>
          <a:xfrm>
            <a:off x="216131" y="1723715"/>
            <a:ext cx="3348127" cy="4847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r="1484" b="1256"/>
          <a:stretch/>
        </p:blipFill>
        <p:spPr>
          <a:xfrm>
            <a:off x="4452563" y="2391489"/>
            <a:ext cx="3081826" cy="4370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r="3050" b="1484"/>
          <a:stretch/>
        </p:blipFill>
        <p:spPr>
          <a:xfrm>
            <a:off x="8461092" y="1754211"/>
            <a:ext cx="3309730" cy="481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247650"/>
            <a:ext cx="11753850" cy="4876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инновационной площадки "Апробация и внедрение основ алгоритмизации и программирования для дошкольников и младших школьников в цифровой образовательной среде "ПиктоМир"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системы формирования у детей готовности к изучению основ алгоритмизации и программирования в цифровой образовательной среде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«ПиктоМир»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учебно-методического комплекта в соответствии с ФГОС ДО.</a:t>
            </a:r>
          </a:p>
          <a:p>
            <a:pPr marL="0" indent="0" algn="just">
              <a:buNone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3440295"/>
            <a:ext cx="4581525" cy="3178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48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133350"/>
            <a:ext cx="11753850" cy="63055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Задачи: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пространстве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предметную игровую техносреду с основами алгоритмизации и программирования в цифровой образовательной среде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«ПиктоМир»,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адекватную современным требованиям к интеллектуальному развитию детей в сфере современных информационных и телекоммуникационных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знания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алгоритмических конструкциях, логических значениях и операциях;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дошкольников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формирование основ алгоритмического и логического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решении задач,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требующих составления плана действий для достижения желаемого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компетентность педагогов в области IT-творчества детей дошкольного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8346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381000"/>
            <a:ext cx="11753850" cy="47434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222A35"/>
                </a:solidFill>
                <a:latin typeface="Constantia" pitchFamily="18" charset="0"/>
              </a:rPr>
              <a:t>   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цифровая образовательная среда «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инновационная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направленная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образовательном пространстве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новой цифровой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среды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владеющие методикой обучения детей дошкольного возраста основам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алгоритмизации и программирования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 комплект;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дидактические материалы с основами алгоритмизации и программирования;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предметная техносреда.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3894485"/>
            <a:ext cx="4191000" cy="2792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47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381000"/>
            <a:ext cx="11753850" cy="47434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редметная техносреда соответствует: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ФГОС ДО;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требованиям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интеллектуальному развитию детей в сфере современных информационных и телекоммуникационных технологий.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3548172"/>
            <a:ext cx="6677025" cy="2747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06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-104906" y="-249079"/>
            <a:ext cx="12196763" cy="710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2192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indent="260350" algn="ctr">
              <a:spcBef>
                <a:spcPts val="25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                                                                    План работы в статусе</a:t>
            </a:r>
          </a:p>
          <a:p>
            <a:pPr marL="762000" indent="260350" algn="ctr">
              <a:spcBef>
                <a:spcPts val="25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                                                                    федеральной инновационной площадки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на 2021 – 2022 учебный год</a:t>
            </a:r>
          </a:p>
          <a:p>
            <a:pPr marL="762000" indent="260350" algn="ctr">
              <a:spcBef>
                <a:spcPts val="25"/>
              </a:spcBef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131" y="0"/>
            <a:ext cx="11554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 создании рабочей группы 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 организации деятельности в статусе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федеральной инновационной площадки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263" b="1256"/>
          <a:stretch/>
        </p:blipFill>
        <p:spPr>
          <a:xfrm>
            <a:off x="1162051" y="1153623"/>
            <a:ext cx="3990048" cy="56464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2101" y="422377"/>
            <a:ext cx="4030046" cy="55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10433" y="-249079"/>
            <a:ext cx="12196763" cy="710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2192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indent="260350" algn="ctr">
              <a:spcBef>
                <a:spcPts val="25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                                                               </a:t>
            </a:r>
          </a:p>
          <a:p>
            <a:pPr marL="762000" indent="260350" algn="ctr">
              <a:spcBef>
                <a:spcPts val="25"/>
              </a:spcBef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762000" indent="260350" algn="ctr">
              <a:spcBef>
                <a:spcPts val="25"/>
              </a:spcBef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131" y="0"/>
            <a:ext cx="11554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131" y="171448"/>
            <a:ext cx="1178536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профессиональной программе «Формирование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 алгоритмизации и программирования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и учеников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школы в цифровой образовательной среде «ПиктоМир»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объёме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часа.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3650" b="2420"/>
          <a:stretch/>
        </p:blipFill>
        <p:spPr>
          <a:xfrm rot="5400000">
            <a:off x="8827721" y="3577472"/>
            <a:ext cx="2491573" cy="36153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7723" y="3401281"/>
            <a:ext cx="2724506" cy="3967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7" b="3994"/>
          <a:stretch/>
        </p:blipFill>
        <p:spPr>
          <a:xfrm rot="5400000">
            <a:off x="4878996" y="1914255"/>
            <a:ext cx="2691682" cy="38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/>
          <a:srcRect l="3368" t="27435" r="50806" b="28384"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133350"/>
            <a:ext cx="11753850" cy="6305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Constantia" pitchFamily="18" charset="0"/>
              </a:rPr>
              <a:t>Предметная игровая техносреда «ПиктоМир»</a:t>
            </a:r>
            <a:endParaRPr lang="ru-RU" sz="4000" b="1" dirty="0">
              <a:solidFill>
                <a:srgbClr val="C00000"/>
              </a:solidFill>
              <a:latin typeface="Constantia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оксана\Desktop\a8j8tMhlqv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857250"/>
            <a:ext cx="6000750" cy="379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10272" r="14530"/>
          <a:stretch/>
        </p:blipFill>
        <p:spPr>
          <a:xfrm>
            <a:off x="6258187" y="2933700"/>
            <a:ext cx="5743313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53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1124</Words>
  <Application>Microsoft Office PowerPoint</Application>
  <PresentationFormat>Произвольный</PresentationFormat>
  <Paragraphs>130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Образовательная деятельность с детьми в клубе «Кроха Софт»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Зам. зав. по ВМР</dc:creator>
  <cp:lastModifiedBy>Пользователь</cp:lastModifiedBy>
  <cp:revision>97</cp:revision>
  <dcterms:created xsi:type="dcterms:W3CDTF">2021-12-10T04:45:03Z</dcterms:created>
  <dcterms:modified xsi:type="dcterms:W3CDTF">2022-04-06T14:14:54Z</dcterms:modified>
</cp:coreProperties>
</file>