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307" r:id="rId6"/>
    <p:sldId id="294" r:id="rId7"/>
    <p:sldId id="299" r:id="rId8"/>
    <p:sldId id="266" r:id="rId9"/>
    <p:sldId id="310" r:id="rId10"/>
    <p:sldId id="268" r:id="rId11"/>
    <p:sldId id="269" r:id="rId12"/>
    <p:sldId id="270" r:id="rId13"/>
    <p:sldId id="272" r:id="rId14"/>
    <p:sldId id="267" r:id="rId15"/>
    <p:sldId id="273" r:id="rId16"/>
    <p:sldId id="305" r:id="rId17"/>
    <p:sldId id="274" r:id="rId18"/>
    <p:sldId id="275" r:id="rId19"/>
    <p:sldId id="276" r:id="rId20"/>
    <p:sldId id="277" r:id="rId21"/>
    <p:sldId id="278" r:id="rId22"/>
    <p:sldId id="279" r:id="rId23"/>
    <p:sldId id="321" r:id="rId24"/>
    <p:sldId id="280" r:id="rId25"/>
    <p:sldId id="306" r:id="rId26"/>
    <p:sldId id="281" r:id="rId27"/>
    <p:sldId id="322" r:id="rId28"/>
    <p:sldId id="308" r:id="rId29"/>
    <p:sldId id="285" r:id="rId30"/>
    <p:sldId id="319" r:id="rId31"/>
    <p:sldId id="282" r:id="rId32"/>
    <p:sldId id="320" r:id="rId33"/>
    <p:sldId id="318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68770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Муниципальная </a:t>
            </a:r>
            <a:r>
              <a:rPr lang="ru-RU" sz="1800" b="1" dirty="0" err="1" smtClean="0">
                <a:solidFill>
                  <a:srgbClr val="FF0000"/>
                </a:solidFill>
              </a:rPr>
              <a:t>стажировочная</a:t>
            </a:r>
            <a:r>
              <a:rPr lang="ru-RU" sz="1800" b="1" dirty="0" smtClean="0">
                <a:solidFill>
                  <a:srgbClr val="FF0000"/>
                </a:solidFill>
              </a:rPr>
              <a:t> площадка «Внедрение муниципальной модели речевого развития детей дошкольного возраста»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Методика развития речи дошкольников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7088832" cy="194421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Учитель – логопед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Кабанова Л.Н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r"/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МАДОУ  </a:t>
            </a:r>
            <a:r>
              <a:rPr lang="ru-RU" sz="2800" b="1" dirty="0">
                <a:solidFill>
                  <a:srgbClr val="002060"/>
                </a:solidFill>
              </a:rPr>
              <a:t>ЦРР «ДДС № 16 «Березка»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4300" b="1" dirty="0" smtClean="0">
                <a:solidFill>
                  <a:srgbClr val="FF0000"/>
                </a:solidFill>
              </a:rPr>
              <a:t>Беседа —</a:t>
            </a: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это целенаправленный, заранее	подготовленный разговор воспитателя с группой детей на определенную тему. 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В детском саду используются беседы воспроизводящие и обобщающие.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Беседа как метод обучения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— активный метод умственного воспитания. 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 </a:t>
            </a:r>
            <a:r>
              <a:rPr lang="ru-RU" sz="4000" b="1" dirty="0" err="1" smtClean="0">
                <a:solidFill>
                  <a:srgbClr val="002060"/>
                </a:solidFill>
              </a:rPr>
              <a:t>Вопросно</a:t>
            </a:r>
            <a:r>
              <a:rPr lang="ru-RU" sz="4000" b="1" dirty="0" smtClean="0">
                <a:solidFill>
                  <a:srgbClr val="002060"/>
                </a:solidFill>
              </a:rPr>
              <a:t> - ответный характер 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 общения побуждает ребенка воспроизводить не случайные, а наиболее значимые, существенные факты, сравнивать, рассуждать, обобщать.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Беседа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— эффективный метод активизации словаря, поскольку воспитатель побуждает детей подыскивать для ответа наиболее точные, удачные слова.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Беседа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50" b="1" dirty="0" smtClean="0">
                <a:solidFill>
                  <a:srgbClr val="FF0000"/>
                </a:solidFill>
              </a:rPr>
              <a:t>I. Начало беседы.</a:t>
            </a:r>
          </a:p>
          <a:p>
            <a:pPr>
              <a:buNone/>
            </a:pPr>
            <a:r>
              <a:rPr lang="ru-RU" sz="1050" b="1" dirty="0" smtClean="0"/>
              <a:t>           Воспитатель. Дети, что вы сегодня ели за завтраком? А в другие дни? Почему нам готовят разные  блюда? Вот сегодня мы и поговорим о том, что мы едим и пьем, ведь это так важно для нашего  здоровья.</a:t>
            </a:r>
          </a:p>
          <a:p>
            <a:pPr>
              <a:buNone/>
            </a:pPr>
            <a:r>
              <a:rPr lang="ru-RU" sz="1050" b="1" dirty="0" smtClean="0">
                <a:solidFill>
                  <a:srgbClr val="FF0000"/>
                </a:solidFill>
              </a:rPr>
              <a:t>II. Основная часть.</a:t>
            </a:r>
          </a:p>
          <a:p>
            <a:pPr>
              <a:buNone/>
            </a:pPr>
            <a:r>
              <a:rPr lang="ru-RU" sz="1050" b="1" dirty="0" smtClean="0">
                <a:solidFill>
                  <a:srgbClr val="FF0000"/>
                </a:solidFill>
              </a:rPr>
              <a:t>1. Первые блюда.</a:t>
            </a:r>
          </a:p>
          <a:p>
            <a:pPr>
              <a:buNone/>
            </a:pPr>
            <a:r>
              <a:rPr lang="ru-RU" sz="1050" b="1" dirty="0" smtClean="0"/>
              <a:t>           Воспитатель. Вспомните, чем обед отличается от завтрака, ужина. Объясните, почему для первого и второго блюда нужны разные тарелки и столовые приборы. Чем же всегда отличается первое блюдо? Да, оно всегда жидкое, с бульоном. Я вам напомню одно шуточное стихотворение о том, как хозяйка готовила первое блюдо (отрывок из стихотворения «Овощи» Ю. </a:t>
            </a:r>
            <a:r>
              <a:rPr lang="ru-RU" sz="1050" b="1" dirty="0" err="1" smtClean="0"/>
              <a:t>Тувима</a:t>
            </a:r>
            <a:r>
              <a:rPr lang="ru-RU" sz="1050" b="1" dirty="0" smtClean="0"/>
              <a:t>). Далее педагог рассказывает о пользе овощных супов, блюд, хвалит детей, которые с аппетитом едят овощи.</a:t>
            </a:r>
          </a:p>
          <a:p>
            <a:pPr>
              <a:buNone/>
            </a:pPr>
            <a:r>
              <a:rPr lang="ru-RU" sz="1050" b="1" dirty="0" smtClean="0">
                <a:solidFill>
                  <a:srgbClr val="FF0000"/>
                </a:solidFill>
              </a:rPr>
              <a:t>2. Вторые блюда.</a:t>
            </a:r>
          </a:p>
          <a:p>
            <a:r>
              <a:rPr lang="ru-RU" sz="1050" b="1" dirty="0" smtClean="0"/>
              <a:t>Воспитатель. Вспомните (про себя) побольше вторых блюд. Как вы думаете, какие продукты почти всегда встречаются во вторых блюдах? Да, мясо или рыба. Чем это объяснить? (Второе блюдо очень  сытное.) Часто к ним подают  гарнир — дополнение из овощей или крупы, макарон. Для чего нужен гарнир? Представьте, что нам подали на второе горячие сардельки с макаронами и кусочком огурца. Приготовьтесь рассказать, какой столовый прибор вам понадобится, как вы будете им пользоваться — можно это показывать, как будто прибор уже в ваших руках (вызывает одного ребенка к своему столу для развернутого ответа).</a:t>
            </a:r>
          </a:p>
          <a:p>
            <a:pPr>
              <a:buNone/>
            </a:pPr>
            <a:r>
              <a:rPr lang="ru-RU" sz="1050" b="1" dirty="0" smtClean="0"/>
              <a:t>Физкультминутка.</a:t>
            </a:r>
          </a:p>
          <a:p>
            <a:pPr>
              <a:buNone/>
            </a:pPr>
            <a:r>
              <a:rPr lang="ru-RU" sz="1050" b="1" dirty="0" smtClean="0">
                <a:solidFill>
                  <a:srgbClr val="FF0000"/>
                </a:solidFill>
              </a:rPr>
              <a:t>3. Третьи блюда —напитки.</a:t>
            </a:r>
          </a:p>
          <a:p>
            <a:r>
              <a:rPr lang="ru-RU" sz="1050" b="1" dirty="0" smtClean="0"/>
              <a:t>Воспитатель. Как можно назвать блюда, которые подают в конце обеда? Какие они всегда  бывают? (Сладкие, самые вкусные.) А что было бы, если б их давали в самом начале обеда? Воспитатель. В конце обеда, завтрака или ужина часто подают напитки — жидкие сладкие блюда. Вслушайтесь, на какие другие слова похоже это слово «напитки» (пить, напиться). Сейчас я вам буду называть напиток, а вы отвечайте, каким его приятнее пить  — горячим или холодным, например: Компот —холодный. Почему? </a:t>
            </a:r>
          </a:p>
          <a:p>
            <a:pPr>
              <a:buNone/>
            </a:pPr>
            <a:r>
              <a:rPr lang="ru-RU" sz="1050" b="1" dirty="0" smtClean="0">
                <a:solidFill>
                  <a:srgbClr val="FF0000"/>
                </a:solidFill>
              </a:rPr>
              <a:t>4. Продукты  —кушанья.</a:t>
            </a:r>
          </a:p>
          <a:p>
            <a:r>
              <a:rPr lang="ru-RU" sz="1050" b="1" dirty="0" smtClean="0"/>
              <a:t>Воспитатель. Мы вспомнили много разных вкусных блюд, их по - другому можно назвать  —«кушанья», то, что приготовлено кушать, есть. Вместе со мной негромко проговорите эти трудные слова: разные блюда, кушанья, много кушаний. Из чего же готовят кушанья? Сейчас я вам покажу что -то в баночках, а вы объясните, продукты это или кушанья (греча и рис). Наш Витя хочет стать моряком. </a:t>
            </a:r>
          </a:p>
          <a:p>
            <a:pPr>
              <a:buNone/>
            </a:pPr>
            <a:r>
              <a:rPr lang="ru-RU" sz="1050" b="1" dirty="0" smtClean="0">
                <a:solidFill>
                  <a:srgbClr val="FF0000"/>
                </a:solidFill>
              </a:rPr>
              <a:t>III. Окончание беседы.</a:t>
            </a:r>
          </a:p>
          <a:p>
            <a:r>
              <a:rPr lang="ru-RU" sz="1050" b="1" dirty="0" smtClean="0"/>
              <a:t>Воспитатель. Мы поговорили с вами о еде, пище. Когда вы придете домой, спросите, какое в вашей  семье любимое блюдо, и узнайте, как его готовят. А завтра нам об этом расскажете</a:t>
            </a:r>
          </a:p>
          <a:p>
            <a:endParaRPr lang="ru-RU" sz="105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Приведем примерную схему беседы на тему «О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нашей пище» в старшей группе, в процессе которой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используются разнообразные приемы.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Приведем пример :</a:t>
            </a:r>
          </a:p>
          <a:p>
            <a:r>
              <a:rPr lang="ru-RU" b="1" dirty="0" smtClean="0"/>
              <a:t>1. Свежий воздух (в помещении, на прогулках).</a:t>
            </a:r>
          </a:p>
          <a:p>
            <a:r>
              <a:rPr lang="ru-RU" b="1" dirty="0" smtClean="0"/>
              <a:t>2. Утренняя зарядка, необходимость разнообразных упражнений.</a:t>
            </a:r>
          </a:p>
          <a:p>
            <a:r>
              <a:rPr lang="ru-RU" b="1" dirty="0" smtClean="0"/>
              <a:t>3. Чистота рук, осмысление навыка мытья рук.</a:t>
            </a:r>
          </a:p>
          <a:p>
            <a:r>
              <a:rPr lang="ru-RU" b="1" dirty="0" smtClean="0"/>
              <a:t>4. Правильное питание.</a:t>
            </a:r>
          </a:p>
          <a:p>
            <a:r>
              <a:rPr lang="ru-RU" b="1" dirty="0" smtClean="0"/>
              <a:t>5. Закаливание (в детском саду, дома).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Структуры основной части беседы «О здоровье» в старшей группе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Монологическая речь психологически более сложна, чем диалогическая.</a:t>
            </a:r>
          </a:p>
          <a:p>
            <a:r>
              <a:rPr lang="ru-RU" b="1" dirty="0" smtClean="0"/>
              <a:t>Умение рассказывать играет большую роль в процессе общения.</a:t>
            </a:r>
          </a:p>
          <a:p>
            <a:r>
              <a:rPr lang="ru-RU" b="1" dirty="0" smtClean="0"/>
              <a:t>В детском саду придается большое значение формированию навыков рассказывания.</a:t>
            </a:r>
          </a:p>
          <a:p>
            <a:r>
              <a:rPr lang="ru-RU" b="1" dirty="0" smtClean="0"/>
              <a:t>В дошкольном возрасте происходит овладение двумя типами устной монологической речи: пересказом и рассказом (в элементарной форме).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Общие вопросы методики обучения рассказыванию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 and Settings\Лариса Николаевна\Рабочий стол\Дет.сад\методика р.монолог.р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6192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Пересказ </a:t>
            </a:r>
            <a:r>
              <a:rPr lang="ru-RU" dirty="0" smtClean="0"/>
              <a:t>—</a:t>
            </a:r>
          </a:p>
          <a:p>
            <a:pPr>
              <a:buNone/>
            </a:pPr>
            <a:r>
              <a:rPr lang="ru-RU" dirty="0" smtClean="0"/>
              <a:t>     связное выразительное воспроизведение прослушанного художественного произведения.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Рассказ </a:t>
            </a:r>
            <a:r>
              <a:rPr lang="ru-RU" dirty="0" smtClean="0"/>
              <a:t>—</a:t>
            </a:r>
          </a:p>
          <a:p>
            <a:pPr>
              <a:buNone/>
            </a:pPr>
            <a:r>
              <a:rPr lang="ru-RU" dirty="0" smtClean="0"/>
              <a:t>    самостоятельно составленное развернутое изложение какого-либо факта, события.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Виды монологов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Описательному рассказу </a:t>
            </a:r>
            <a:r>
              <a:rPr lang="ru-RU" dirty="0" smtClean="0"/>
              <a:t>присущи своя </a:t>
            </a:r>
            <a:r>
              <a:rPr lang="ru-RU" b="1" dirty="0" smtClean="0">
                <a:solidFill>
                  <a:srgbClr val="FF0000"/>
                </a:solidFill>
              </a:rPr>
              <a:t>структура, композиция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В начале его называется </a:t>
            </a:r>
            <a:r>
              <a:rPr lang="ru-RU" b="1" dirty="0" smtClean="0">
                <a:solidFill>
                  <a:srgbClr val="FF0000"/>
                </a:solidFill>
              </a:rPr>
              <a:t>предмет</a:t>
            </a:r>
            <a:r>
              <a:rPr lang="ru-RU" dirty="0" smtClean="0"/>
              <a:t> (или сообщается краткое содержание картины), затем в соответствии с порядком обследования указываются </a:t>
            </a:r>
            <a:r>
              <a:rPr lang="ru-RU" b="1" dirty="0" smtClean="0">
                <a:solidFill>
                  <a:srgbClr val="FF0000"/>
                </a:solidFill>
              </a:rPr>
              <a:t>характерные признаки, назначение и взаимосвязь частей </a:t>
            </a:r>
            <a:r>
              <a:rPr lang="ru-RU" dirty="0" smtClean="0"/>
              <a:t>и в заключение говорится </a:t>
            </a:r>
            <a:r>
              <a:rPr lang="ru-RU" b="1" dirty="0" smtClean="0">
                <a:solidFill>
                  <a:srgbClr val="FF0000"/>
                </a:solidFill>
              </a:rPr>
              <a:t>о назначении предмета или о действиях с ним.</a:t>
            </a:r>
            <a:r>
              <a:rPr lang="ru-RU" dirty="0" smtClean="0"/>
              <a:t> Естественно, что описание какого-либо трудового процесса опирается на его последовательность (как я делаю лодочку, стирка и т. п.).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Описание —это изложение характерных признаков отдельного предмета или явления.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Сравнительный и объяснительный рассказы. </a:t>
            </a:r>
          </a:p>
          <a:p>
            <a:pPr algn="just"/>
            <a:r>
              <a:rPr lang="ru-RU" b="1" dirty="0" smtClean="0"/>
              <a:t>В детском саду дошкольников учат составлять описание двух предметов с контрастными признаками, основанное на поэтапном сопоставлении их однозначных признаков (например, сначала по величине, далее по цвету, материалу, деталям, форме).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Разновидности описательных рассказов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  <a:p>
            <a:pPr algn="r">
              <a:buNone/>
            </a:pPr>
            <a:r>
              <a:rPr lang="ru-RU" dirty="0" smtClean="0"/>
              <a:t>Алиса Михайловна </a:t>
            </a:r>
            <a:r>
              <a:rPr lang="ru-RU" dirty="0" err="1" smtClean="0"/>
              <a:t>Бородич</a:t>
            </a:r>
            <a:r>
              <a:rPr lang="ru-RU" dirty="0" smtClean="0"/>
              <a:t>, </a:t>
            </a:r>
          </a:p>
          <a:p>
            <a:pPr algn="r">
              <a:buNone/>
            </a:pPr>
            <a:r>
              <a:rPr lang="ru-RU" dirty="0" smtClean="0"/>
              <a:t>кандидат </a:t>
            </a:r>
            <a:r>
              <a:rPr lang="ru-RU" dirty="0" err="1" smtClean="0"/>
              <a:t>пед</a:t>
            </a:r>
            <a:r>
              <a:rPr lang="ru-RU" dirty="0" smtClean="0"/>
              <a:t>. наук, доцент </a:t>
            </a:r>
            <a:r>
              <a:rPr lang="ru-RU" dirty="0"/>
              <a:t>МГЗПИ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«Методика развития речи —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педагогическая наука, изучающая закономерности педагогической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деятельности, направленной на формирование речи у детей дошкольного возраста в детском саду»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5100" b="1" dirty="0" smtClean="0"/>
              <a:t>это передача событий, происходящих в определенной временной последовательности с каким-нибудь героем. Детям дается </a:t>
            </a:r>
            <a:r>
              <a:rPr lang="ru-RU" sz="5100" b="1" dirty="0" smtClean="0">
                <a:solidFill>
                  <a:srgbClr val="FF0000"/>
                </a:solidFill>
              </a:rPr>
              <a:t>представление о типичной структуре таких рассказов:</a:t>
            </a:r>
          </a:p>
          <a:p>
            <a:r>
              <a:rPr lang="ru-RU" sz="5100" b="1" dirty="0" smtClean="0"/>
              <a:t>вначале (экспозиция) </a:t>
            </a:r>
            <a:r>
              <a:rPr lang="ru-RU" sz="5100" b="1" dirty="0" smtClean="0">
                <a:solidFill>
                  <a:srgbClr val="FF0000"/>
                </a:solidFill>
              </a:rPr>
              <a:t>называется герой </a:t>
            </a:r>
            <a:r>
              <a:rPr lang="ru-RU" sz="5100" b="1" dirty="0" smtClean="0"/>
              <a:t>(или герои), </a:t>
            </a:r>
          </a:p>
          <a:p>
            <a:r>
              <a:rPr lang="ru-RU" sz="5100" b="1" dirty="0" smtClean="0"/>
              <a:t>иногда дается </a:t>
            </a:r>
            <a:r>
              <a:rPr lang="ru-RU" sz="5100" b="1" dirty="0" smtClean="0">
                <a:solidFill>
                  <a:srgbClr val="FF0000"/>
                </a:solidFill>
              </a:rPr>
              <a:t>описание его внешнего вида</a:t>
            </a:r>
            <a:r>
              <a:rPr lang="ru-RU" sz="5100" b="1" dirty="0" smtClean="0"/>
              <a:t>, </a:t>
            </a:r>
          </a:p>
          <a:p>
            <a:r>
              <a:rPr lang="ru-RU" sz="5100" b="1" dirty="0" smtClean="0"/>
              <a:t>затем излагается </a:t>
            </a:r>
            <a:r>
              <a:rPr lang="ru-RU" sz="5100" b="1" dirty="0" smtClean="0">
                <a:solidFill>
                  <a:srgbClr val="FF0000"/>
                </a:solidFill>
              </a:rPr>
              <a:t>первое событие (завязка</a:t>
            </a:r>
            <a:r>
              <a:rPr lang="ru-RU" sz="5100" b="1" dirty="0" smtClean="0"/>
              <a:t>), по возможности объясняется, когда, где оно происходило. </a:t>
            </a:r>
          </a:p>
          <a:p>
            <a:r>
              <a:rPr lang="ru-RU" sz="5100" b="1" dirty="0" smtClean="0"/>
              <a:t>Далее </a:t>
            </a:r>
            <a:r>
              <a:rPr lang="ru-RU" sz="5100" b="1" dirty="0" smtClean="0">
                <a:solidFill>
                  <a:srgbClr val="FF0000"/>
                </a:solidFill>
              </a:rPr>
              <a:t>действие развивается, устанавливается временная или причинная связь между двумя-тремя эпизодами,</a:t>
            </a:r>
            <a:r>
              <a:rPr lang="ru-RU" sz="5100" b="1" dirty="0" smtClean="0"/>
              <a:t> после чего следует </a:t>
            </a:r>
            <a:r>
              <a:rPr lang="ru-RU" sz="5100" b="1" dirty="0" smtClean="0">
                <a:solidFill>
                  <a:srgbClr val="FF0000"/>
                </a:solidFill>
              </a:rPr>
              <a:t>окончание (развязка</a:t>
            </a:r>
            <a:r>
              <a:rPr lang="ru-RU" sz="5100" b="1" dirty="0" smtClean="0"/>
              <a:t>).</a:t>
            </a:r>
          </a:p>
          <a:p>
            <a:r>
              <a:rPr lang="ru-RU" sz="5100" b="1" dirty="0" smtClean="0"/>
              <a:t>Героем сюжетного рассказа может быть и автор-ребенок, если он рассказывает о действительном событии («Как прошел мой день рождения») или сочиняет, предполагает («Как я пойду в первый класс»).</a:t>
            </a:r>
          </a:p>
          <a:p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Сюжетный (повествовательный) рассказ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рассказ по восприятию </a:t>
            </a:r>
            <a:r>
              <a:rPr lang="ru-RU" b="1" dirty="0" smtClean="0">
                <a:solidFill>
                  <a:srgbClr val="002060"/>
                </a:solidFill>
              </a:rPr>
              <a:t>(о том, что видит ребенок в момент рассказа),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рассказ по памяти </a:t>
            </a:r>
            <a:r>
              <a:rPr lang="ru-RU" b="1" dirty="0" smtClean="0">
                <a:solidFill>
                  <a:srgbClr val="002060"/>
                </a:solidFill>
              </a:rPr>
              <a:t>(о том, что воспринимал до момента рассказа),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рассказ по воображению </a:t>
            </a:r>
            <a:r>
              <a:rPr lang="ru-RU" b="1" dirty="0" smtClean="0">
                <a:solidFill>
                  <a:srgbClr val="002060"/>
                </a:solidFill>
              </a:rPr>
              <a:t>(придуманный,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основанный на вымышленном материале, на преобразовании имеющихся представлений).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Для дошкольников можно выделить три категории рассказов: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эта задача обучения </a:t>
            </a:r>
            <a:r>
              <a:rPr lang="ru-RU" b="1" dirty="0" smtClean="0">
                <a:solidFill>
                  <a:srgbClr val="FF0000"/>
                </a:solidFill>
              </a:rPr>
              <a:t>не выделена в специальный раздел. </a:t>
            </a:r>
            <a:r>
              <a:rPr lang="ru-RU" dirty="0" smtClean="0"/>
              <a:t>На данном этапе осуществляется лишь </a:t>
            </a:r>
            <a:r>
              <a:rPr lang="ru-RU" b="1" dirty="0" smtClean="0">
                <a:solidFill>
                  <a:srgbClr val="FF0000"/>
                </a:solidFill>
              </a:rPr>
              <a:t>подготовка к рассказыванию. </a:t>
            </a:r>
          </a:p>
          <a:p>
            <a:pPr algn="just"/>
            <a:r>
              <a:rPr lang="ru-RU" b="1" dirty="0" smtClean="0"/>
              <a:t>Дошкольников учат воспроизводить последовательность событий в рассказе, сказке, опираясь на вопросы педагога, иллюстрации, силуэты. Поощряются попытки детей сообщить о своих впечатлениях, построить высказывание из нескольких слов, предложений. Малыши активно вовлекаются в рассказывание      воспитателя: договаривают слова в незаконченном предложении, следят за последовательностью изложения.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 младших группах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Особая структура: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1) краткое рассматривание </a:t>
            </a:r>
            <a:r>
              <a:rPr lang="ru-RU" b="1" dirty="0" smtClean="0">
                <a:solidFill>
                  <a:srgbClr val="002060"/>
                </a:solidFill>
              </a:rPr>
              <a:t>трех-четырех видов, выделение уже известных детям признаков (последовательное рассматривание изображений грузовика, самолета, парохода). Уточнение вопросов: для чего нужна машина? Кто ею управляет? и др.;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2) работа над понятием. </a:t>
            </a:r>
            <a:r>
              <a:rPr lang="ru-RU" b="1" dirty="0" smtClean="0">
                <a:solidFill>
                  <a:srgbClr val="002060"/>
                </a:solidFill>
              </a:rPr>
              <a:t>Отделение существенных признаков от несущественных, введение слова, обозначающего обобщение. Ответы детей на вопросы: что разного у всех этих трех предметов? Что общего? Обобщение воспитателя и сообщение нового слова: "Все, что служит для перевозки людей и груза, называется транспортом". Дети могут повторить это слово и ответить на вопросы: как можно узнать, что это транспорт? и </a:t>
            </a:r>
            <a:r>
              <a:rPr lang="ru-RU" b="1" dirty="0" err="1" smtClean="0">
                <a:solidFill>
                  <a:srgbClr val="002060"/>
                </a:solidFill>
              </a:rPr>
              <a:t>др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3) упражнение </a:t>
            </a:r>
            <a:r>
              <a:rPr lang="ru-RU" b="1" dirty="0" smtClean="0">
                <a:solidFill>
                  <a:srgbClr val="002060"/>
                </a:solidFill>
              </a:rPr>
              <a:t>в подведении видов предметов под понятие на основе учета существенных признаков.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Дети классифицируют картинки, отбирая группу «транспорт», и мотивируют свой выбор.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Последующая работа </a:t>
            </a:r>
            <a:r>
              <a:rPr lang="ru-RU" b="1" dirty="0" smtClean="0">
                <a:solidFill>
                  <a:srgbClr val="002060"/>
                </a:solidFill>
              </a:rPr>
              <a:t>на других занятиях касается закрепления и дифференцировки понятий.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Занятия по первичному формированию родовых обобщений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появляется способность к монологической речи. В средней группе учат выразительно пересказывать рассказы и сказки, как хорошо известные детям, так и впервые прочитанные на занятии, а также описывать предметы, называя их наиболее характерные признаки (по восприятию).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 пятом году жизни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 and Settings\Лариса Николаевна\Рабочий стол\Дет.сад\задачи р.р  6-7 л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97" y="188640"/>
            <a:ext cx="8581960" cy="62646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b="1" dirty="0" smtClean="0"/>
              <a:t>нужно </a:t>
            </a:r>
            <a:r>
              <a:rPr lang="ru-RU" b="1" dirty="0" smtClean="0">
                <a:solidFill>
                  <a:srgbClr val="FF0000"/>
                </a:solidFill>
              </a:rPr>
              <a:t>закреплять и совершенствовать </a:t>
            </a:r>
            <a:r>
              <a:rPr lang="ru-RU" b="1" dirty="0" smtClean="0"/>
              <a:t>приобретенные умения, а также </a:t>
            </a:r>
            <a:r>
              <a:rPr lang="ru-RU" b="1" dirty="0" smtClean="0">
                <a:solidFill>
                  <a:srgbClr val="FF0000"/>
                </a:solidFill>
              </a:rPr>
              <a:t>учить</a:t>
            </a:r>
            <a:r>
              <a:rPr lang="ru-RU" b="1" dirty="0" smtClean="0"/>
              <a:t> более сложному — </a:t>
            </a:r>
            <a:r>
              <a:rPr lang="ru-RU" b="1" dirty="0" smtClean="0">
                <a:solidFill>
                  <a:srgbClr val="FF0000"/>
                </a:solidFill>
              </a:rPr>
              <a:t>описывать предметы в сравнении, рассказывать о событиях и фактах </a:t>
            </a:r>
            <a:r>
              <a:rPr lang="ru-RU" b="1" dirty="0" smtClean="0"/>
              <a:t>из своего опыта (по памяти), </a:t>
            </a:r>
            <a:r>
              <a:rPr lang="ru-RU" b="1" dirty="0" smtClean="0">
                <a:solidFill>
                  <a:srgbClr val="FF0000"/>
                </a:solidFill>
              </a:rPr>
              <a:t>составлять по картинкам </a:t>
            </a:r>
            <a:r>
              <a:rPr lang="ru-RU" b="1" dirty="0" smtClean="0"/>
              <a:t>описательные и повествовательные рассказы как с опорой на восприятие (о нарисованном), так и с элементами творчества (по сюжетной картинке, III квартал). В этой группе более высокие </a:t>
            </a:r>
            <a:r>
              <a:rPr lang="ru-RU" b="1" dirty="0" smtClean="0">
                <a:solidFill>
                  <a:srgbClr val="FF0000"/>
                </a:solidFill>
              </a:rPr>
              <a:t>требования </a:t>
            </a:r>
            <a:r>
              <a:rPr lang="ru-RU" b="1" dirty="0" smtClean="0"/>
              <a:t>предъявляются </a:t>
            </a:r>
            <a:r>
              <a:rPr lang="ru-RU" b="1" dirty="0" smtClean="0">
                <a:solidFill>
                  <a:srgbClr val="FF0000"/>
                </a:solidFill>
              </a:rPr>
              <a:t>к качеству рассказа</a:t>
            </a:r>
            <a:r>
              <a:rPr lang="ru-RU" b="1" dirty="0" smtClean="0"/>
              <a:t>. Важна связность и целенаправленность рассказа (не отступать от заданной воспитателем темы), его подробность (указывать место и время действия).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 старшей группе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800" b="1" dirty="0" smtClean="0">
                <a:solidFill>
                  <a:srgbClr val="FF0000"/>
                </a:solidFill>
              </a:rPr>
              <a:t>1. Вводная часть. </a:t>
            </a:r>
            <a:r>
              <a:rPr lang="ru-RU" sz="3800" b="1" dirty="0" smtClean="0">
                <a:solidFill>
                  <a:srgbClr val="002060"/>
                </a:solidFill>
              </a:rPr>
              <a:t>Подготовка детей к восприятию нового произведения, главным образом его идеи (оживление аналогичного личного опыта детей, показ картинки и др.).</a:t>
            </a:r>
          </a:p>
          <a:p>
            <a:pPr algn="just"/>
            <a:r>
              <a:rPr lang="ru-RU" sz="3800" b="1" dirty="0" smtClean="0">
                <a:solidFill>
                  <a:srgbClr val="FF0000"/>
                </a:solidFill>
              </a:rPr>
              <a:t>2. Первичное чтение </a:t>
            </a:r>
            <a:r>
              <a:rPr lang="ru-RU" sz="3800" b="1" dirty="0" smtClean="0">
                <a:solidFill>
                  <a:srgbClr val="002060"/>
                </a:solidFill>
              </a:rPr>
              <a:t>без предупреждения о последующем пересказе, чтобы обеспечить свободное художественное восприятие. Эти два этапа опускаются, если произведение уже хорошо знакомо детям.</a:t>
            </a:r>
          </a:p>
          <a:p>
            <a:pPr algn="just"/>
            <a:r>
              <a:rPr lang="ru-RU" sz="3800" b="1" dirty="0" smtClean="0">
                <a:solidFill>
                  <a:srgbClr val="FF0000"/>
                </a:solidFill>
              </a:rPr>
              <a:t>3. Вторичное чтение </a:t>
            </a:r>
            <a:r>
              <a:rPr lang="ru-RU" sz="3800" b="1" dirty="0" smtClean="0">
                <a:solidFill>
                  <a:srgbClr val="002060"/>
                </a:solidFill>
              </a:rPr>
              <a:t>с установкой на запоминание и последующий пересказ.</a:t>
            </a:r>
          </a:p>
          <a:p>
            <a:pPr algn="just"/>
            <a:r>
              <a:rPr lang="ru-RU" sz="3800" b="1" dirty="0" smtClean="0">
                <a:solidFill>
                  <a:srgbClr val="FF0000"/>
                </a:solidFill>
              </a:rPr>
              <a:t>4. Подготовительная беседа </a:t>
            </a:r>
            <a:r>
              <a:rPr lang="ru-RU" sz="3800" b="1" dirty="0" smtClean="0">
                <a:solidFill>
                  <a:srgbClr val="002060"/>
                </a:solidFill>
              </a:rPr>
              <a:t>(разбор произведения)</a:t>
            </a:r>
          </a:p>
          <a:p>
            <a:pPr algn="just"/>
            <a:r>
              <a:rPr lang="ru-RU" sz="3800" b="1" dirty="0" smtClean="0">
                <a:solidFill>
                  <a:srgbClr val="FF0000"/>
                </a:solidFill>
              </a:rPr>
              <a:t>5. Повторное чтение, </a:t>
            </a:r>
            <a:r>
              <a:rPr lang="ru-RU" sz="3800" b="1" dirty="0" smtClean="0">
                <a:solidFill>
                  <a:srgbClr val="002060"/>
                </a:solidFill>
              </a:rPr>
              <a:t>суммирующее результаты разбора. Иногда перед ним уместна установка: «Вслушивайтесь, как я читаю».</a:t>
            </a:r>
          </a:p>
          <a:p>
            <a:pPr algn="just"/>
            <a:r>
              <a:rPr lang="ru-RU" sz="3800" b="1" dirty="0" smtClean="0">
                <a:solidFill>
                  <a:srgbClr val="FF0000"/>
                </a:solidFill>
              </a:rPr>
              <a:t>6. Пауза </a:t>
            </a:r>
            <a:r>
              <a:rPr lang="ru-RU" sz="3800" b="1" dirty="0" smtClean="0">
                <a:solidFill>
                  <a:srgbClr val="002060"/>
                </a:solidFill>
              </a:rPr>
              <a:t>для подготовки детей к ответам, для запоминания текста (несколько секунд).</a:t>
            </a:r>
          </a:p>
          <a:p>
            <a:pPr algn="just"/>
            <a:r>
              <a:rPr lang="ru-RU" sz="3800" b="1" dirty="0" smtClean="0">
                <a:solidFill>
                  <a:srgbClr val="FF0000"/>
                </a:solidFill>
              </a:rPr>
              <a:t>7. Пересказ (3—7 человек). </a:t>
            </a:r>
            <a:r>
              <a:rPr lang="ru-RU" sz="3800" b="1" dirty="0" smtClean="0">
                <a:solidFill>
                  <a:srgbClr val="002060"/>
                </a:solidFill>
              </a:rPr>
              <a:t>Активное руководство воспитателя. В конце вызвать ребенка с наиболее яркой речью или использовать эмоциональные приемы (пересказ по ролям, инсценировка).</a:t>
            </a:r>
          </a:p>
          <a:p>
            <a:endParaRPr lang="ru-RU" sz="38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Структура занятия по пересказу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ocuments and Settings\Лариса Николаевна\Рабочий стол\Дет.сад\требования с картин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4958"/>
            <a:ext cx="8280920" cy="61783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Основной словарный прием на этом занятии — вопрос. </a:t>
            </a:r>
          </a:p>
          <a:p>
            <a:pPr>
              <a:buNone/>
            </a:pPr>
            <a:r>
              <a:rPr lang="ru-RU" sz="1800" b="1" dirty="0" smtClean="0"/>
              <a:t>Употребляются разные формы вопросов:</a:t>
            </a:r>
          </a:p>
          <a:p>
            <a:pPr marL="0" indent="0">
              <a:buNone/>
            </a:pPr>
            <a:r>
              <a:rPr lang="ru-RU" sz="1800" b="1" dirty="0" smtClean="0"/>
              <a:t>1. Для выяснения общего смысла картины: о чем картина? Как мы ее назовем? </a:t>
            </a:r>
          </a:p>
          <a:p>
            <a:pPr marL="0" indent="0">
              <a:buNone/>
            </a:pPr>
            <a:r>
              <a:rPr lang="ru-RU" sz="1800" b="1" dirty="0" smtClean="0"/>
              <a:t>2. Для описания предметов: что? Какой? Где? Что делает? На что похож?</a:t>
            </a:r>
          </a:p>
          <a:p>
            <a:pPr marL="0" indent="0">
              <a:buNone/>
            </a:pPr>
            <a:r>
              <a:rPr lang="ru-RU" sz="1800" b="1" dirty="0" smtClean="0"/>
              <a:t>3. Для установления связей между частями картины: почему? Зачем? Для чего? Чьи? Чем похожи?</a:t>
            </a:r>
          </a:p>
          <a:p>
            <a:pPr marL="0" indent="0">
              <a:buNone/>
            </a:pPr>
            <a:r>
              <a:rPr lang="ru-RU" sz="1800" b="1" dirty="0" smtClean="0"/>
              <a:t>4. Для перехода за пределы изображенного: как вы думаете, что будет потом? Что было до этого? Как ты догадался об этом?</a:t>
            </a:r>
          </a:p>
          <a:p>
            <a:pPr marL="0" indent="0">
              <a:buNone/>
            </a:pPr>
            <a:r>
              <a:rPr lang="ru-RU" sz="1800" b="1" dirty="0" smtClean="0"/>
              <a:t>5. Вопросы о личном опыте детей, близком содержанию картины: а у тебя такие игрушки есть? А к нам в группу кто недавно пришел? Как мы встретили новенького?</a:t>
            </a:r>
          </a:p>
          <a:p>
            <a:pPr marL="0" indent="0">
              <a:buNone/>
            </a:pPr>
            <a:r>
              <a:rPr lang="ru-RU" sz="1800" b="1" dirty="0" smtClean="0"/>
              <a:t>6. Старшим детям для активизации словаря задается вопрос для подбора </a:t>
            </a:r>
          </a:p>
          <a:p>
            <a:pPr marL="0" indent="0">
              <a:buNone/>
            </a:pPr>
            <a:r>
              <a:rPr lang="ru-RU" sz="1800" b="1" dirty="0" smtClean="0"/>
              <a:t>синонимов: как еще можно сказать об этом? (Вопросы по форме могут быть не только прямыми и наводящими, но и подсказывающими, особенно в младших группах: это котенок? Это мячик?).</a:t>
            </a:r>
          </a:p>
          <a:p>
            <a:endParaRPr lang="ru-RU" sz="1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Методика занятия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 рассматриванию картины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разработана на научно - педагогической основе, содержит наиболее  эффективные средства, методы и приемы развития речи, вооружает ими воспитателей детских садов,  чтобы они могли с максимальным успехом развивать у детей необходимые речевые умения и способности.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Основная задача данного курса </a:t>
            </a:r>
          </a:p>
          <a:p>
            <a:pPr>
              <a:buNone/>
            </a:pPr>
            <a:r>
              <a:rPr lang="ru-RU" dirty="0" smtClean="0"/>
              <a:t>— формирование устной речи детей, навыков речевого общения с окружающими.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Основная задача методики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7902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1. </a:t>
            </a:r>
            <a:r>
              <a:rPr lang="ru-RU" b="1" dirty="0" smtClean="0"/>
              <a:t>Организационный (мотивационный) момент: отгадывание загадки про кошку.</a:t>
            </a:r>
          </a:p>
          <a:p>
            <a:pPr marL="0" indent="0" algn="just">
              <a:buNone/>
            </a:pPr>
            <a:r>
              <a:rPr lang="ru-RU" b="1" dirty="0" smtClean="0"/>
              <a:t>2. Основная часть: рассматривание картины и составление рассказов.</a:t>
            </a:r>
          </a:p>
          <a:p>
            <a:pPr algn="just"/>
            <a:r>
              <a:rPr lang="ru-RU" b="1" dirty="0" smtClean="0"/>
              <a:t>Выделяем главную часть сюжета – кошку. Описываем ее внешний вид.</a:t>
            </a:r>
          </a:p>
          <a:p>
            <a:pPr algn="just"/>
            <a:r>
              <a:rPr lang="ru-RU" b="1" dirty="0" smtClean="0"/>
              <a:t>Смотрим на котят, описываем их внешний вод (сходства и различия), чем занимается каждый котенок. </a:t>
            </a:r>
          </a:p>
          <a:p>
            <a:pPr algn="just"/>
            <a:r>
              <a:rPr lang="ru-RU" b="1" dirty="0" smtClean="0"/>
              <a:t>Можно дать клички кошке и котятам и рассказать о каждом из них.</a:t>
            </a:r>
          </a:p>
          <a:p>
            <a:pPr marL="0" indent="0" algn="just">
              <a:buNone/>
            </a:pPr>
            <a:r>
              <a:rPr lang="ru-RU" b="1" dirty="0" err="1" smtClean="0"/>
              <a:t>Физ.минутка</a:t>
            </a:r>
            <a:r>
              <a:rPr lang="ru-RU" b="1" dirty="0" smtClean="0"/>
              <a:t> ( в кругу, передают мяч и называют действия кошек).</a:t>
            </a:r>
          </a:p>
          <a:p>
            <a:pPr algn="just"/>
            <a:r>
              <a:rPr lang="ru-RU" b="1" dirty="0" smtClean="0"/>
              <a:t>Составление рассказа детьми по предложенному плану: кто изображен, внешний вид, что происходит.</a:t>
            </a:r>
          </a:p>
          <a:p>
            <a:pPr marL="0" indent="0" algn="just">
              <a:buNone/>
            </a:pPr>
            <a:r>
              <a:rPr lang="ru-RU" b="1" dirty="0" smtClean="0"/>
              <a:t>3. Итог: чем сегодня занимались, чей рассказ лучше, почему. Можно предложить нарисовать  кошку с котятами.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Составление рассказа по картине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«Кошка с котятами»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закрепляются </a:t>
            </a:r>
            <a:r>
              <a:rPr lang="ru-RU" b="1" dirty="0" smtClean="0"/>
              <a:t>все навыки монологической речи, сформированные ранее, </a:t>
            </a:r>
            <a:r>
              <a:rPr lang="ru-RU" b="1" dirty="0" smtClean="0">
                <a:solidFill>
                  <a:srgbClr val="FF0000"/>
                </a:solidFill>
              </a:rPr>
              <a:t>совершенствуются</a:t>
            </a:r>
            <a:r>
              <a:rPr lang="ru-RU" b="1" dirty="0" smtClean="0"/>
              <a:t> выразительная сторона пересказов и творческих рассказов, их точность. </a:t>
            </a:r>
            <a:r>
              <a:rPr lang="ru-RU" b="1" dirty="0" smtClean="0">
                <a:solidFill>
                  <a:srgbClr val="FF0000"/>
                </a:solidFill>
              </a:rPr>
              <a:t>В III квартале </a:t>
            </a:r>
            <a:r>
              <a:rPr lang="ru-RU" b="1" dirty="0" smtClean="0"/>
              <a:t>приступают к наиболее трудному разделу программы —</a:t>
            </a:r>
            <a:r>
              <a:rPr lang="ru-RU" b="1" dirty="0" smtClean="0">
                <a:solidFill>
                  <a:srgbClr val="FF0000"/>
                </a:solidFill>
              </a:rPr>
              <a:t>придумыванию рассказов на сюжет</a:t>
            </a:r>
            <a:r>
              <a:rPr lang="ru-RU" b="1" dirty="0" smtClean="0"/>
              <a:t>, предложенный воспитателем (придумывать завязку, ход событий, развязку), а также загадок.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подготовительной к школе группе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680520" cy="311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400050"/>
            <a:ext cx="4450135" cy="31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3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280919" cy="44644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1. </a:t>
            </a:r>
            <a:r>
              <a:rPr lang="ru-RU" b="1" dirty="0" err="1">
                <a:solidFill>
                  <a:srgbClr val="002060"/>
                </a:solidFill>
              </a:rPr>
              <a:t>Акишина</a:t>
            </a:r>
            <a:r>
              <a:rPr lang="ru-RU" b="1" dirty="0">
                <a:solidFill>
                  <a:srgbClr val="002060"/>
                </a:solidFill>
              </a:rPr>
              <a:t> А.Л., Барановская С.Л. Русская фонетика. - М.: Рус. яз., 1980. - 102 с.: ил.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2. Алексеева М.М., Яшина Б.И. Методика развития речи и обучения родному языку дошкольников: Учеб. пособие для студ. </a:t>
            </a:r>
            <a:r>
              <a:rPr lang="ru-RU" b="1" dirty="0" err="1">
                <a:solidFill>
                  <a:srgbClr val="002060"/>
                </a:solidFill>
              </a:rPr>
              <a:t>высш</a:t>
            </a:r>
            <a:r>
              <a:rPr lang="ru-RU" b="1" dirty="0">
                <a:solidFill>
                  <a:srgbClr val="002060"/>
                </a:solidFill>
              </a:rPr>
              <a:t>. и сред, </a:t>
            </a:r>
            <a:r>
              <a:rPr lang="ru-RU" b="1" dirty="0" err="1">
                <a:solidFill>
                  <a:srgbClr val="002060"/>
                </a:solidFill>
              </a:rPr>
              <a:t>пед</a:t>
            </a:r>
            <a:r>
              <a:rPr lang="ru-RU" b="1" dirty="0">
                <a:solidFill>
                  <a:srgbClr val="002060"/>
                </a:solidFill>
              </a:rPr>
              <a:t>. учеб. заведений. - 3-е изд., стереотип. - М.: Академия, 2000. - 400 с.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3. Бондарко Л.В., Вербицкая Л.В., </a:t>
            </a:r>
            <a:r>
              <a:rPr lang="ru-RU" b="1" dirty="0" err="1">
                <a:solidFill>
                  <a:srgbClr val="002060"/>
                </a:solidFill>
              </a:rPr>
              <a:t>Гордина</a:t>
            </a:r>
            <a:r>
              <a:rPr lang="ru-RU" b="1" dirty="0">
                <a:solidFill>
                  <a:srgbClr val="002060"/>
                </a:solidFill>
              </a:rPr>
              <a:t> М.В. Основы общей фонетики. - СПб.: СПбГУ, 2000 - 352 с.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4. </a:t>
            </a:r>
            <a:r>
              <a:rPr lang="ru-RU" b="1" dirty="0" err="1">
                <a:solidFill>
                  <a:srgbClr val="002060"/>
                </a:solidFill>
              </a:rPr>
              <a:t>Бородич</a:t>
            </a:r>
            <a:r>
              <a:rPr lang="ru-RU" b="1" dirty="0">
                <a:solidFill>
                  <a:srgbClr val="002060"/>
                </a:solidFill>
              </a:rPr>
              <a:t> А.М. Методика развития речи у детей. - М.: Просвещение, 1981. - 256 с.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5. Максаков А.И. Воспитание звуковой культуры речи у дошкольников. Пособие для педагогов дошкольных учреждений.2-е изд. - М.: Мозаика-Синтез, 2005. - 64 с.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Рекомендуемая литература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9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ЗКР\img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912"/>
            <a:ext cx="8280919" cy="6336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002060"/>
                </a:solidFill>
              </a:rPr>
              <a:t>способствовать успешному овладению  дошкольниками практическими речевыми умениями и навыками, которые подготовят их к овладению грамотой, к учению в школе.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Задача воспитателя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Documents and Settings\Лариса Николаевна\Рабочий стол\Дет.сад\значение занятий р.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350"/>
            <a:ext cx="8712968" cy="61929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Лариса Николаевна\Рабочий стол\Дет.сад\методы р.р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40960" cy="62848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Лариса Николаевна\Рабочий стол\Дет.сад\виды занятий р.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350"/>
            <a:ext cx="8280920" cy="62649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Связная речь </a:t>
            </a:r>
            <a:r>
              <a:rPr lang="ru-RU" dirty="0" smtClean="0"/>
              <a:t>— </a:t>
            </a:r>
            <a:r>
              <a:rPr lang="ru-RU" b="1" dirty="0" smtClean="0"/>
              <a:t>смысловое развернутое высказывание (ряд логически сочетающихся предложений), обеспечивающее общение и взаимопонимание людей.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Развитие связной речи детей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— одна из главных задач детского сада.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Развитие функций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форм речевого общения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Лариса Николаевна\Рабочий стол\Дет.сад\методы р.связной р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350"/>
            <a:ext cx="8424936" cy="62649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440</TotalTime>
  <Words>2198</Words>
  <Application>Microsoft Office PowerPoint</Application>
  <PresentationFormat>Экран (4:3)</PresentationFormat>
  <Paragraphs>129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Candara</vt:lpstr>
      <vt:lpstr>Symbol</vt:lpstr>
      <vt:lpstr>Волна</vt:lpstr>
      <vt:lpstr>Муниципальная стажировочная площадка «Внедрение муниципальной модели речевого развития детей дошкольного возраста»     Методика развития речи дошкольников</vt:lpstr>
      <vt:lpstr>«Методика развития речи — педагогическая наука, изучающая закономерности педагогической  деятельности, направленной на формирование речи у детей дошкольного возраста в детском саду» </vt:lpstr>
      <vt:lpstr>Основная задача методики  </vt:lpstr>
      <vt:lpstr>Задача воспитателя</vt:lpstr>
      <vt:lpstr>Презентация PowerPoint</vt:lpstr>
      <vt:lpstr>Презентация PowerPoint</vt:lpstr>
      <vt:lpstr>Презентация PowerPoint</vt:lpstr>
      <vt:lpstr>Развитие функций  и форм речевого общения</vt:lpstr>
      <vt:lpstr>Презентация PowerPoint</vt:lpstr>
      <vt:lpstr>Беседа как метод обучения  </vt:lpstr>
      <vt:lpstr>Беседа </vt:lpstr>
      <vt:lpstr>Беседа</vt:lpstr>
      <vt:lpstr>Приведем примерную схему беседы на тему «О  нашей пище» в старшей группе, в процессе которой  используются разнообразные приемы. </vt:lpstr>
      <vt:lpstr>Структуры основной части беседы «О здоровье» в старшей группе</vt:lpstr>
      <vt:lpstr>Общие вопросы методики обучения рассказыванию</vt:lpstr>
      <vt:lpstr>Презентация PowerPoint</vt:lpstr>
      <vt:lpstr>Виды монологов</vt:lpstr>
      <vt:lpstr>Описание —это изложение характерных признаков отдельного предмета или явления. </vt:lpstr>
      <vt:lpstr>Разновидности описательных рассказов  </vt:lpstr>
      <vt:lpstr>Сюжетный (повествовательный) рассказ </vt:lpstr>
      <vt:lpstr>Для дошкольников можно выделить три категории рассказов:</vt:lpstr>
      <vt:lpstr>В младших группах </vt:lpstr>
      <vt:lpstr>Занятия по первичному формированию родовых обобщений</vt:lpstr>
      <vt:lpstr>На пятом году жизни </vt:lpstr>
      <vt:lpstr>Презентация PowerPoint</vt:lpstr>
      <vt:lpstr>В старшей группе </vt:lpstr>
      <vt:lpstr>Структура занятия по пересказу</vt:lpstr>
      <vt:lpstr>Презентация PowerPoint</vt:lpstr>
      <vt:lpstr>Методика занятия  по рассматриванию картины </vt:lpstr>
      <vt:lpstr>Составление рассказа по картине  «Кошка с котятами»</vt:lpstr>
      <vt:lpstr>В подготовительной к школе группе </vt:lpstr>
      <vt:lpstr>Презентация PowerPoint</vt:lpstr>
      <vt:lpstr>Рекомендуемая литература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МАДО «ДДС № 13» Методика развития речи дошкольников</dc:title>
  <cp:lastModifiedBy>Кабинет</cp:lastModifiedBy>
  <cp:revision>81</cp:revision>
  <dcterms:modified xsi:type="dcterms:W3CDTF">2021-12-16T04:54:58Z</dcterms:modified>
</cp:coreProperties>
</file>