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14.12.2021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23528" y="0"/>
            <a:ext cx="8424936" cy="1829761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первой категории «Центр развития ребёнка «Добрянский детский сад №16 «Берёзка»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780928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Модель речевого развития детей дошкольного возраста (1,5 – 8 лет)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7" y="332656"/>
          <a:ext cx="8568953" cy="6186385"/>
        </p:xfrm>
        <a:graphic>
          <a:graphicData uri="http://schemas.openxmlformats.org/drawingml/2006/table">
            <a:tbl>
              <a:tblPr/>
              <a:tblGrid>
                <a:gridCol w="328291"/>
                <a:gridCol w="2572759"/>
                <a:gridCol w="1754337"/>
                <a:gridCol w="1304522"/>
                <a:gridCol w="1304522"/>
                <a:gridCol w="1304522"/>
              </a:tblGrid>
              <a:tr h="1296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9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День 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</a:t>
                      </a:r>
                      <a:r>
                        <a:rPr lang="ru-RU" sz="105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r>
                        <a:rPr lang="ru-RU" sz="105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тых дв</a:t>
                      </a:r>
                      <a:r>
                        <a:rPr lang="ru-RU" sz="105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</a:t>
                      </a:r>
                      <a:r>
                        <a:rPr lang="ru-RU" sz="105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й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 в год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ноябрь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 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год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ноябрь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 в год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ноябрь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 в год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ноябрь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9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Неделя семьи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 в год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апрель</a:t>
                      </a:r>
                      <a:endParaRPr lang="ru-RU" sz="105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 в год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апрель</a:t>
                      </a:r>
                      <a:endParaRPr lang="ru-RU" sz="105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 в год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апрель</a:t>
                      </a:r>
                      <a:endParaRPr lang="ru-RU" sz="105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 в год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апрель</a:t>
                      </a:r>
                      <a:endParaRPr lang="ru-RU" sz="105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0170" algn="just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Совместные семейные тематические задания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течение года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3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588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01625" algn="l"/>
                          <a:tab pos="925195" algn="l"/>
                        </a:tabLs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Выставки 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педагогической и детской литературы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соответствии с календарным планированием Рабочей программы воспитания</a:t>
                      </a:r>
                      <a:r>
                        <a:rPr lang="ru-RU" sz="105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МАДОУ ЦРР «ДДС №16 «Берёзка»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соответствии с календарным планированием Рабочей программы воспитания</a:t>
                      </a:r>
                      <a:r>
                        <a:rPr lang="ru-RU" sz="105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МАДОУ ЦРР «ДДС №16 «Берёзка»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соответствии с календарным планированием Рабочей программы воспитания</a:t>
                      </a:r>
                      <a:r>
                        <a:rPr lang="ru-RU" sz="105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МАДОУ ЦРР «ДДС №16 «Берёзка»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соответствии с календарным планированием Рабочей программы воспитания</a:t>
                      </a:r>
                      <a:r>
                        <a:rPr lang="ru-RU" sz="105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МАДОУ ЦРР «ДДС №16 «Берёзка»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32037"/>
            <a:ext cx="835292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600" dirty="0" smtClean="0"/>
              <a:t>Спасибо за внимание!</a:t>
            </a:r>
            <a:endParaRPr lang="ru-RU" sz="5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/>
              <a:t>Приказ управления образования администрации </a:t>
            </a:r>
            <a:r>
              <a:rPr lang="ru-RU" sz="2400" dirty="0" err="1" smtClean="0"/>
              <a:t>Добрянского</a:t>
            </a:r>
            <a:r>
              <a:rPr lang="ru-RU" sz="2400" dirty="0" smtClean="0"/>
              <a:t> городского округа от 30.09.2021г. №248 «Об утверждении проекта по развитию речи детей дошкольного и младшего школьного возраста, посещающих образовательные организации </a:t>
            </a:r>
            <a:r>
              <a:rPr lang="ru-RU" sz="2400" dirty="0" err="1" smtClean="0"/>
              <a:t>Добрянского</a:t>
            </a:r>
            <a:r>
              <a:rPr lang="ru-RU" sz="2400" dirty="0" smtClean="0"/>
              <a:t> городского округа»</a:t>
            </a:r>
          </a:p>
          <a:p>
            <a:pPr algn="just"/>
            <a:endParaRPr lang="ru-RU" sz="2400" dirty="0" smtClean="0"/>
          </a:p>
          <a:p>
            <a:pPr algn="just">
              <a:buNone/>
            </a:pPr>
            <a:endParaRPr lang="ru-RU" sz="2400" dirty="0" smtClean="0"/>
          </a:p>
          <a:p>
            <a:pPr algn="just"/>
            <a:r>
              <a:rPr lang="ru-RU" sz="2400" dirty="0" smtClean="0"/>
              <a:t>Приказ управления образования администрации </a:t>
            </a:r>
            <a:r>
              <a:rPr lang="ru-RU" sz="2400" dirty="0" err="1" smtClean="0"/>
              <a:t>Добрянского</a:t>
            </a:r>
            <a:r>
              <a:rPr lang="ru-RU" sz="2400" dirty="0" smtClean="0"/>
              <a:t> городского округа от 18.10.2021г. №263 «об утверждении муниципальной «Модели речевого развития детей дошкольного возраста»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7" y="332654"/>
          <a:ext cx="8568953" cy="6290267"/>
        </p:xfrm>
        <a:graphic>
          <a:graphicData uri="http://schemas.openxmlformats.org/drawingml/2006/table">
            <a:tbl>
              <a:tblPr/>
              <a:tblGrid>
                <a:gridCol w="432049"/>
                <a:gridCol w="2469001"/>
                <a:gridCol w="1754337"/>
                <a:gridCol w="1304522"/>
                <a:gridCol w="1304522"/>
                <a:gridCol w="1304522"/>
              </a:tblGrid>
              <a:tr h="8347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i="1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8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800" b="1" i="1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8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050" b="1" i="1" kern="16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</a:t>
                      </a:r>
                      <a:endParaRPr lang="ru-RU" sz="1050" b="1" kern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Первые младшие </a:t>
                      </a:r>
                      <a:r>
                        <a:rPr lang="ru-RU" sz="105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группы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1,5-3 </a:t>
                      </a:r>
                      <a:r>
                        <a:rPr lang="ru-RU" sz="1050" b="1" i="1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</a:t>
                      </a:r>
                      <a:r>
                        <a:rPr lang="ru-RU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ода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Вторые</a:t>
                      </a:r>
                      <a:r>
                        <a:rPr lang="ru-RU" sz="1050" b="1" i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</a:t>
                      </a:r>
                      <a:r>
                        <a:rPr lang="ru-RU" sz="105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ладшие группы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3-4 года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Средние группы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8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4-5 </a:t>
                      </a:r>
                      <a:r>
                        <a:rPr lang="ru-RU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лет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Старшие группы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Подготовительные </a:t>
                      </a:r>
                      <a:r>
                        <a:rPr lang="ru-RU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 школе </a:t>
                      </a:r>
                      <a:r>
                        <a:rPr lang="ru-RU" sz="105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группы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97000"/>
                        </a:lnSpc>
                        <a:spcAft>
                          <a:spcPts val="0"/>
                        </a:spcAft>
                      </a:pPr>
                      <a:r>
                        <a:rPr lang="ru-RU" sz="105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5-6 </a:t>
                      </a:r>
                      <a:r>
                        <a:rPr lang="ru-RU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</a:t>
                      </a:r>
                      <a:r>
                        <a:rPr lang="ru-RU" sz="1050" b="1" i="1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r>
                        <a:rPr lang="ru-RU" sz="105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-8 </a:t>
                      </a:r>
                      <a:r>
                        <a:rPr lang="ru-RU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лет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98">
                <a:tc gridSpan="6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Совместная деятельность взрослого и </a:t>
                      </a:r>
                      <a:r>
                        <a:rPr lang="ru-RU" sz="105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детей</a:t>
                      </a: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198">
                <a:tc gridSpan="6">
                  <a:txBody>
                    <a:bodyPr/>
                    <a:lstStyle/>
                    <a:p>
                      <a:pPr marL="742950" lvl="1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b="1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1.1</a:t>
                      </a:r>
                      <a:r>
                        <a:rPr lang="ru-RU" sz="1050" b="1" i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НОД </a:t>
                      </a:r>
                      <a:r>
                        <a:rPr lang="ru-RU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(непосредственно образовательная деятельность</a:t>
                      </a:r>
                      <a:r>
                        <a:rPr lang="ru-RU" sz="105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742950" lvl="1" indent="-28575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2291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Развитие речи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ООП </a:t>
                      </a:r>
                      <a:r>
                        <a:rPr lang="ru-RU" sz="1050" kern="1600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1 занятие в неделю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(н</a:t>
                      </a: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 более</a:t>
                      </a:r>
                      <a:r>
                        <a:rPr lang="ru-RU" sz="1050" kern="16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1,5</a:t>
                      </a:r>
                      <a:r>
                        <a:rPr lang="ru-RU" sz="1050" kern="1600" spc="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kern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</a:t>
                      </a:r>
                      <a:r>
                        <a:rPr lang="ru-RU" sz="1050" kern="1600" spc="-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050" kern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сов в</a:t>
                      </a:r>
                      <a:r>
                        <a:rPr lang="ru-RU" sz="1050" kern="1600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не</a:t>
                      </a:r>
                      <a:r>
                        <a:rPr lang="ru-RU" sz="1050" kern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делю, </a:t>
                      </a:r>
                      <a:r>
                        <a:rPr lang="ru-RU" sz="1050" kern="1600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050" kern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 </a:t>
                      </a: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более</a:t>
                      </a:r>
                      <a:r>
                        <a:rPr lang="ru-RU" sz="1050" kern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 </a:t>
                      </a:r>
                      <a:r>
                        <a:rPr lang="ru-RU" sz="1050" kern="16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</a:t>
                      </a: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050" kern="1600" spc="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050" kern="1600" spc="-3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 в пер</a:t>
                      </a:r>
                      <a:r>
                        <a:rPr lang="ru-RU" sz="1050" kern="1600" spc="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ru-RU" sz="1050" kern="1600" spc="-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ю и в</a:t>
                      </a:r>
                      <a:r>
                        <a:rPr lang="ru-RU" sz="1050" kern="1600" spc="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1050" kern="1600" spc="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r>
                        <a:rPr lang="ru-RU" sz="1050" kern="1600" spc="-2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ю полов</a:t>
                      </a:r>
                      <a:r>
                        <a:rPr lang="ru-RU" sz="1050" kern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050" kern="1600" spc="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ru-RU" sz="1050" kern="1600" spc="-3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дня)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ООП </a:t>
                      </a:r>
                      <a:r>
                        <a:rPr lang="ru-RU" sz="1050" kern="1600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600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занятия в неделю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более</a:t>
                      </a:r>
                      <a:r>
                        <a:rPr lang="ru-RU" sz="1050" kern="16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 минут)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ООП </a:t>
                      </a:r>
                      <a:r>
                        <a:rPr lang="ru-RU" sz="1050" kern="1600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600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занятия в неделю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(не более</a:t>
                      </a:r>
                      <a:r>
                        <a:rPr lang="ru-RU" sz="1050" kern="16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 минут)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ООП </a:t>
                      </a:r>
                      <a:r>
                        <a:rPr lang="ru-RU" sz="1050" kern="1600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600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занятия в неделю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</a:t>
                      </a: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более</a:t>
                      </a:r>
                      <a:r>
                        <a:rPr lang="ru-RU" sz="1050" kern="16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ми</a:t>
                      </a:r>
                      <a:r>
                        <a:rPr lang="ru-RU" sz="1050" kern="1600" spc="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050" kern="1600" spc="-3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более</a:t>
                      </a:r>
                      <a:r>
                        <a:rPr lang="ru-RU" sz="1050" kern="160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 ми</a:t>
                      </a:r>
                      <a:r>
                        <a:rPr lang="ru-RU" sz="1050" kern="1600" spc="1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050" kern="1600" spc="-3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050" kern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18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Обучение грамоте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600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kern="1600" spc="5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kern="1600" spc="5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6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60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ООП </a:t>
                      </a:r>
                      <a:r>
                        <a:rPr lang="ru-RU" sz="1050" kern="1600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600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занятие в неделю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5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Логопедические занятия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600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65113" lvl="1" indent="-176213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kern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2-3 раза </a:t>
                      </a:r>
                      <a:r>
                        <a:rPr lang="ru-RU" sz="1050" kern="16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198">
                <a:tc gridSpan="6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1.2 Совместная деятельность в ходе режимных </a:t>
                      </a: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моментов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439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0" algn="just">
                        <a:lnSpc>
                          <a:spcPct val="99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Артик</a:t>
                      </a:r>
                      <a:r>
                        <a:rPr lang="ru-RU" sz="105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ляционная г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мнас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05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 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7.40 - 7.45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11.20 - 11.25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07.50 - 07.55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                   </a:t>
                      </a: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08.15 - 8.20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59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05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0" algn="just">
                        <a:lnSpc>
                          <a:spcPct val="99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Пальчиковые игры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8.45 - 8.55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 в неделю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понедельник  </a:t>
                      </a: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11.25 - 11.30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среда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11.25 - 11.30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 в неделю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понедельник </a:t>
                      </a: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07.55 - 08.00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вторник                    </a:t>
                      </a: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07.55 - 08.00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 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неделю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понедельник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08.20 - 08.25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среда </a:t>
                      </a: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08.20 - 08.25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7" y="476671"/>
          <a:ext cx="8640959" cy="6192688"/>
        </p:xfrm>
        <a:graphic>
          <a:graphicData uri="http://schemas.openxmlformats.org/drawingml/2006/table">
            <a:tbl>
              <a:tblPr/>
              <a:tblGrid>
                <a:gridCol w="469549"/>
                <a:gridCol w="2551139"/>
                <a:gridCol w="1739594"/>
                <a:gridCol w="1293559"/>
                <a:gridCol w="1293559"/>
                <a:gridCol w="1293559"/>
              </a:tblGrid>
              <a:tr h="201622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58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</a:t>
                      </a:r>
                      <a:r>
                        <a:rPr lang="ru-RU" sz="1050" spc="44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050" spc="44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азвитие</a:t>
                      </a:r>
                      <a:r>
                        <a:rPr lang="ru-RU" sz="1050" spc="44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</a:t>
                      </a:r>
                      <a:r>
                        <a:rPr lang="ru-RU" sz="105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ев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ог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1050" spc="45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ды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х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</a:t>
                      </a:r>
                      <a:r>
                        <a:rPr lang="ru-RU" sz="1050" spc="44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18.30 - 18.35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 в неделю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вторник                    </a:t>
                      </a: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11.25 - 11.30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четверг                    </a:t>
                      </a: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11.25 - 11.30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Еженедельно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понедельник </a:t>
                      </a: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11.40 - 11.50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Еженедельно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вторник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08.20 – 08.30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23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58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Игры на ра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  <a:r>
                        <a:rPr lang="ru-RU" sz="105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итие 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ати</a:t>
                      </a:r>
                      <a:r>
                        <a:rPr lang="ru-RU" sz="1050" spc="-1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еско</a:t>
                      </a:r>
                      <a:r>
                        <a:rPr lang="ru-RU" sz="105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 слуха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 </a:t>
                      </a: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18.40 - 18.45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 раза в неделю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понедельник  </a:t>
                      </a: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11.32 </a:t>
                      </a: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- 11.35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пятница          </a:t>
                      </a: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11.25 </a:t>
                      </a: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- 11.28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Еженедельно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среда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05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11.40 - 11.50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Еженедельно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четверг </a:t>
                      </a: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08.20 </a:t>
                      </a: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08.25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9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5588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Игры на развитие фонематического восприятия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Еженедельно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среда </a:t>
                      </a: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17.15 - 17.20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Еженедельно</a:t>
                      </a:r>
                      <a:r>
                        <a:rPr lang="ru-RU" sz="1050" b="1" dirty="0"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вторник 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</a:t>
                      </a: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11.40 - 11.55</a:t>
                      </a: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Еженедельно </a:t>
                      </a: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пятница </a:t>
                      </a: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08.20 </a:t>
                      </a: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08.25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52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 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з</a:t>
                      </a:r>
                      <a:r>
                        <a:rPr lang="ru-RU" sz="105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ru-RU" sz="1050" spc="-1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</a:t>
                      </a:r>
                      <a:r>
                        <a:rPr lang="ru-RU" sz="1050" spc="1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ние</a:t>
                      </a:r>
                      <a:r>
                        <a:rPr lang="ru-RU" sz="1050" spc="55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16.40 - 16.50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11.30 - 11.32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9" y="332656"/>
          <a:ext cx="8568952" cy="6264696"/>
        </p:xfrm>
        <a:graphic>
          <a:graphicData uri="http://schemas.openxmlformats.org/drawingml/2006/table">
            <a:tbl>
              <a:tblPr/>
              <a:tblGrid>
                <a:gridCol w="397542"/>
                <a:gridCol w="2551139"/>
                <a:gridCol w="1739594"/>
                <a:gridCol w="1293559"/>
                <a:gridCol w="1293559"/>
                <a:gridCol w="1293559"/>
              </a:tblGrid>
              <a:tr h="1252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3655" algn="just">
                        <a:lnSpc>
                          <a:spcPct val="115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Чт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 художественной литературы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планированию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17.30 - 17.40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12.10 - 12.20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17.00 – 17.10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12.10 – 12.20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9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15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сс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риван</a:t>
                      </a:r>
                      <a:r>
                        <a:rPr lang="ru-RU" sz="1050" spc="-1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 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05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ртинок</a:t>
                      </a:r>
                      <a:r>
                        <a:rPr lang="ru-RU" sz="105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б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седа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ним 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08.00 - 08.10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17.00 – 17.10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15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Рассматривание и описание игрушек, предметов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Еженедельно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Вторник, среда, пятница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17.45 - 17.55</a:t>
                      </a: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17.15 - 17.20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940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8100" algn="just">
                        <a:lnSpc>
                          <a:spcPct val="115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Пер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сказ про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  <a:r>
                        <a:rPr lang="ru-RU" sz="105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ед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й,  прид</a:t>
                      </a:r>
                      <a:r>
                        <a:rPr lang="ru-RU" sz="105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мы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ание ра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сказо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в, составление писем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17.10 - 17.15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17.10 – 17.20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27" y="260648"/>
          <a:ext cx="8640960" cy="6336704"/>
        </p:xfrm>
        <a:graphic>
          <a:graphicData uri="http://schemas.openxmlformats.org/drawingml/2006/table">
            <a:tbl>
              <a:tblPr/>
              <a:tblGrid>
                <a:gridCol w="432049"/>
                <a:gridCol w="2493380"/>
                <a:gridCol w="1769079"/>
                <a:gridCol w="1315484"/>
                <a:gridCol w="1315484"/>
                <a:gridCol w="1315484"/>
              </a:tblGrid>
              <a:tr h="974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0" algn="just">
                        <a:lnSpc>
                          <a:spcPct val="99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050" spc="1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</a:t>
                      </a:r>
                      <a:r>
                        <a:rPr lang="ru-RU" sz="1050" spc="-1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050" spc="-1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 и коммуникативные иг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18.15 - 18.25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08.15 - 08.20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17.45 - 18.00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11.00 – 11.30 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2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0" algn="just">
                        <a:lnSpc>
                          <a:spcPct val="99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Загадывание и отгадывание загадок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Еженедельно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четверг                          17.15 - 17.20 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Еженедельно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четверг  </a:t>
                      </a: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11.40 - 11.55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Еженедельно </a:t>
                      </a: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четверг </a:t>
                      </a:r>
                      <a:endParaRPr lang="ru-RU" sz="1050" b="1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16.15 </a:t>
                      </a: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16.25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48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12.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1485" algn="just">
                        <a:lnSpc>
                          <a:spcPct val="99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Театрализованная деятельность 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планированию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планированию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планированию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планированию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2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13.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1485" algn="just">
                        <a:lnSpc>
                          <a:spcPct val="99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Графо-моторные упражнения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Еженедельно </a:t>
                      </a: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пятница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05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17.20 </a:t>
                      </a: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17.30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23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14.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0" algn="just">
                        <a:lnSpc>
                          <a:spcPct val="99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Проекты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– 2 раза в год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декабрь,</a:t>
                      </a:r>
                      <a:r>
                        <a:rPr lang="ru-RU" sz="105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апрель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– 2 раза в год </a:t>
                      </a: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февраль</a:t>
                      </a: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июль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260646"/>
          <a:ext cx="8640960" cy="6408713"/>
        </p:xfrm>
        <a:graphic>
          <a:graphicData uri="http://schemas.openxmlformats.org/drawingml/2006/table">
            <a:tbl>
              <a:tblPr/>
              <a:tblGrid>
                <a:gridCol w="331050"/>
                <a:gridCol w="2594379"/>
                <a:gridCol w="1769079"/>
                <a:gridCol w="1315484"/>
                <a:gridCol w="1315484"/>
                <a:gridCol w="1315484"/>
              </a:tblGrid>
              <a:tr h="143107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15.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1750" algn="just">
                        <a:lnSpc>
                          <a:spcPct val="99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Культурные и образовательные практики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ООП ДО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течение года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ООП ДО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течение года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ООП ДО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течение года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ООП ДО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течение года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765">
                <a:tc gridSpan="6"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 Самостоятельная </a:t>
                      </a:r>
                      <a:r>
                        <a:rPr lang="ru-RU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деятельность детей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7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2870"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Режиссерские игры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32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2870"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Сю</a:t>
                      </a:r>
                      <a:r>
                        <a:rPr lang="ru-RU" sz="1050" spc="1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ет</a:t>
                      </a:r>
                      <a:r>
                        <a:rPr lang="ru-RU" sz="105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ые-ролевые 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05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ры 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18.00 - 18.10                 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7.00 - 8.00</a:t>
                      </a: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                 </a:t>
                      </a: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17.30 - 18.00 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18.00 - 18.20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18.30 – 19.00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9329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0170" algn="just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Игр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-импр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105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изация  по мо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05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 с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  <a:r>
                        <a:rPr lang="ru-RU" sz="105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к, игр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050" spc="-1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др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ам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05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ац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 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планированию 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Еженедельно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пятница 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                  </a:t>
                      </a: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11.40 - 11.55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Еженедельно </a:t>
                      </a:r>
                      <a:r>
                        <a:rPr lang="ru-RU" sz="105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понедельник 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07.30 – 08.00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55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8000"/>
                        </a:lnSpc>
                        <a:spcAft>
                          <a:spcPts val="0"/>
                        </a:spcAft>
                        <a:tabLst>
                          <a:tab pos="1098550" algn="l"/>
                        </a:tabLs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Подви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 </a:t>
                      </a:r>
                      <a:r>
                        <a:rPr lang="ru-RU" sz="105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</a:t>
                      </a:r>
                      <a:r>
                        <a:rPr lang="ru-RU" sz="105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те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планированию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планированию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планированию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планированию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260648"/>
          <a:ext cx="8640960" cy="6408711"/>
        </p:xfrm>
        <a:graphic>
          <a:graphicData uri="http://schemas.openxmlformats.org/drawingml/2006/table">
            <a:tbl>
              <a:tblPr/>
              <a:tblGrid>
                <a:gridCol w="360040"/>
                <a:gridCol w="2613017"/>
                <a:gridCol w="1754337"/>
                <a:gridCol w="1304522"/>
                <a:gridCol w="1304522"/>
                <a:gridCol w="1304522"/>
              </a:tblGrid>
              <a:tr h="9859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68910" algn="just">
                        <a:lnSpc>
                          <a:spcPct val="99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сс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риван</a:t>
                      </a:r>
                      <a:r>
                        <a:rPr lang="ru-RU" sz="1050" spc="-1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 к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инок, составление рассказов 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планированию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планированию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планированию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планированию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9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6.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8000"/>
                        </a:lnSpc>
                        <a:spcAft>
                          <a:spcPts val="0"/>
                        </a:spcAft>
                        <a:tabLst>
                          <a:tab pos="1098550" algn="l"/>
                        </a:tabLs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05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вм</a:t>
                      </a:r>
                      <a:r>
                        <a:rPr lang="ru-RU" sz="105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стн</a:t>
                      </a:r>
                      <a:r>
                        <a:rPr lang="ru-RU" sz="105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 иг</a:t>
                      </a:r>
                      <a:r>
                        <a:rPr lang="ru-RU" sz="105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 с ис</a:t>
                      </a:r>
                      <a:r>
                        <a:rPr lang="ru-RU" sz="105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ольз</a:t>
                      </a:r>
                      <a:r>
                        <a:rPr lang="ru-RU" sz="105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ванием пр</a:t>
                      </a:r>
                      <a:r>
                        <a:rPr lang="ru-RU" sz="105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</a:t>
                      </a:r>
                      <a:r>
                        <a:rPr lang="ru-RU" sz="105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ет</a:t>
                      </a:r>
                      <a:r>
                        <a:rPr lang="ru-RU" sz="105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</a:t>
                      </a:r>
                      <a:r>
                        <a:rPr lang="ru-RU" sz="1050" spc="-8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иг</a:t>
                      </a:r>
                      <a:r>
                        <a:rPr lang="ru-RU" sz="105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r>
                        <a:rPr lang="ru-RU" sz="105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ше</a:t>
                      </a:r>
                      <a:r>
                        <a:rPr lang="ru-RU" sz="105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7.20 - 7.30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7.00 - 8.00</a:t>
                      </a: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                    </a:t>
                      </a: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17.30 - 18.00   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07.00 - 07.20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07.00 – 07.30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9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8000"/>
                        </a:lnSpc>
                        <a:spcAft>
                          <a:spcPts val="0"/>
                        </a:spcAft>
                        <a:tabLst>
                          <a:tab pos="1098550" algn="l"/>
                        </a:tabLs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Нас</a:t>
                      </a:r>
                      <a:r>
                        <a:rPr lang="ru-RU" sz="1050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ол</a:t>
                      </a:r>
                      <a:r>
                        <a:rPr lang="ru-RU" sz="1050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ь</a:t>
                      </a: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050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о-</a:t>
                      </a: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пе</a:t>
                      </a:r>
                      <a:r>
                        <a:rPr lang="ru-RU" sz="1050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</a:t>
                      </a: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атн</a:t>
                      </a:r>
                      <a:r>
                        <a:rPr lang="ru-RU" sz="1050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</a:t>
                      </a: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ди</a:t>
                      </a:r>
                      <a:r>
                        <a:rPr lang="ru-RU" sz="105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</a:t>
                      </a:r>
                      <a:r>
                        <a:rPr lang="ru-RU" sz="1050" spc="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ти</a:t>
                      </a:r>
                      <a:r>
                        <a:rPr lang="ru-RU" sz="105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</a:t>
                      </a:r>
                      <a:r>
                        <a:rPr lang="ru-RU" sz="105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050" spc="-1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 и</a:t>
                      </a:r>
                      <a:r>
                        <a:rPr lang="ru-RU" sz="105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</a:t>
                      </a:r>
                      <a:r>
                        <a:rPr lang="ru-RU" sz="105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ы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Согласно планированию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18.20 - 18.40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5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17.35 – 18.00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9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8.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1485" algn="just">
                        <a:lnSpc>
                          <a:spcPct val="99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105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Графо-моторные</a:t>
                      </a: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упражнения 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Еженедельно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среда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18.20 </a:t>
                      </a: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– 18.30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89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9.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451485" algn="just">
                        <a:lnSpc>
                          <a:spcPct val="99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Различные виды деятельности в речевом </a:t>
                      </a:r>
                      <a:r>
                        <a:rPr lang="ru-RU" sz="1050" spc="-1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7.00 - 8.00</a:t>
                      </a: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                    </a:t>
                      </a: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17.30 - 18.00   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</a:t>
                      </a:r>
                      <a:r>
                        <a:rPr lang="ru-RU" sz="1050" dirty="0">
                          <a:highlight>
                            <a:srgbClr val="FFFF00"/>
                          </a:highlight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07.20 - 07.30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Ежедневно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07.00 – 07.15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260648"/>
          <a:ext cx="8712967" cy="6380819"/>
        </p:xfrm>
        <a:graphic>
          <a:graphicData uri="http://schemas.openxmlformats.org/drawingml/2006/table">
            <a:tbl>
              <a:tblPr/>
              <a:tblGrid>
                <a:gridCol w="403057"/>
                <a:gridCol w="2594379"/>
                <a:gridCol w="1769079"/>
                <a:gridCol w="1315484"/>
                <a:gridCol w="1315484"/>
                <a:gridCol w="1315484"/>
              </a:tblGrid>
              <a:tr h="606227">
                <a:tc gridSpan="6">
                  <a:txBody>
                    <a:bodyPr/>
                    <a:lstStyle/>
                    <a:p>
                      <a:pPr marL="342900" marR="81915" lvl="0" indent="-342900" algn="ctr">
                        <a:lnSpc>
                          <a:spcPct val="98000"/>
                        </a:lnSpc>
                        <a:spcBef>
                          <a:spcPts val="6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050" b="1" i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</a:t>
                      </a:r>
                      <a:r>
                        <a:rPr lang="ru-RU" sz="105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Взаимод</a:t>
                      </a:r>
                      <a:r>
                        <a:rPr lang="ru-RU" sz="1050" b="1" i="1" spc="5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ей</a:t>
                      </a:r>
                      <a:r>
                        <a:rPr lang="ru-RU" sz="1050" b="1" i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ствие </a:t>
                      </a:r>
                      <a:r>
                        <a:rPr lang="ru-RU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 </a:t>
                      </a:r>
                      <a:r>
                        <a:rPr lang="ru-RU" sz="1050" b="1" i="1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</a:t>
                      </a:r>
                      <a:r>
                        <a:rPr lang="ru-RU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</a:t>
                      </a:r>
                      <a:r>
                        <a:rPr lang="ru-RU" sz="1050" b="1" i="1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ь</a:t>
                      </a:r>
                      <a:r>
                        <a:rPr lang="ru-RU" sz="1050" b="1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ей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22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" marR="102870"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050" spc="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Информационно-просветительская работа 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реже 1 раза в неделю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реже 1 раза в неделю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реже 1 раза в неделю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реже 1 раза в неделю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24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2870" algn="just">
                        <a:lnSpc>
                          <a:spcPct val="115000"/>
                        </a:lnSpc>
                        <a:spcBef>
                          <a:spcPts val="75"/>
                        </a:spcBef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Семейные клубы, </a:t>
                      </a:r>
                      <a:r>
                        <a:rPr lang="ru-RU" sz="1050" spc="1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05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атиче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05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 встре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Ежемесячно</a:t>
                      </a:r>
                      <a:r>
                        <a:rPr lang="ru-RU" sz="105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сентябрь - май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Ежемесячно</a:t>
                      </a:r>
                      <a:r>
                        <a:rPr lang="ru-RU" sz="105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сентябрь - май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Ежемесячно</a:t>
                      </a:r>
                      <a:r>
                        <a:rPr lang="ru-RU" sz="105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сентябрь - май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Ежемесячно</a:t>
                      </a:r>
                      <a:r>
                        <a:rPr lang="ru-RU" sz="105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b="1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сентябрь - май</a:t>
                      </a:r>
                      <a:endParaRPr lang="ru-RU" sz="1050" b="1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2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0170" algn="just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Мастер-классы 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 в квартал</a:t>
                      </a:r>
                      <a:endParaRPr lang="ru-RU" sz="105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 в квартал</a:t>
                      </a:r>
                      <a:endParaRPr lang="ru-RU" sz="105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 в квартал</a:t>
                      </a:r>
                      <a:endParaRPr lang="ru-RU" sz="105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раз в квартал</a:t>
                      </a:r>
                      <a:endParaRPr lang="ru-RU" sz="105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123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i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4.</a:t>
                      </a:r>
                      <a:endParaRPr lang="ru-RU" sz="105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0170" algn="just">
                        <a:lnSpc>
                          <a:spcPct val="99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ная д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яте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ь</a:t>
                      </a:r>
                      <a:r>
                        <a:rPr lang="ru-RU" sz="1050" spc="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</a:t>
                      </a:r>
                      <a:r>
                        <a:rPr lang="ru-RU" sz="1050" spc="-1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</a:t>
                      </a: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сть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менее 2 раз в год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Не менее 2 раз в год</a:t>
                      </a:r>
                      <a:endParaRPr lang="ru-RU" sz="105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4245" marR="442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</TotalTime>
  <Words>1016</Words>
  <Application>Microsoft Office PowerPoint</Application>
  <PresentationFormat>Экран (4:3)</PresentationFormat>
  <Paragraphs>357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Открытая</vt:lpstr>
      <vt:lpstr>Муниципальное автономное дошкольное образовательное учреждение первой категории «Центр развития ребёнка «Добрянский детский сад №16 «Берёзка»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User</cp:lastModifiedBy>
  <cp:revision>15</cp:revision>
  <dcterms:created xsi:type="dcterms:W3CDTF">2021-12-08T16:26:20Z</dcterms:created>
  <dcterms:modified xsi:type="dcterms:W3CDTF">2021-12-14T15:22:37Z</dcterms:modified>
</cp:coreProperties>
</file>