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7" r:id="rId3"/>
    <p:sldId id="268" r:id="rId4"/>
    <p:sldId id="269" r:id="rId5"/>
    <p:sldId id="270" r:id="rId6"/>
    <p:sldId id="271" r:id="rId7"/>
    <p:sldId id="266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67938" autoAdjust="0"/>
  </p:normalViewPr>
  <p:slideViewPr>
    <p:cSldViewPr snapToGrid="0">
      <p:cViewPr varScale="1">
        <p:scale>
          <a:sx n="45" d="100"/>
          <a:sy n="45" d="100"/>
        </p:scale>
        <p:origin x="-15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15A643-E614-4EB1-9ECB-3649BE353953}" type="datetimeFigureOut">
              <a:rPr lang="ru-RU"/>
              <a:pPr>
                <a:defRPr/>
              </a:pPr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5E1CAD-919F-4A52-9B34-78D036C91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57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B75412-0D21-483F-B285-E0AA83F1414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32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B75412-0D21-483F-B285-E0AA83F1414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5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B75412-0D21-483F-B285-E0AA83F1414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41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B75412-0D21-483F-B285-E0AA83F1414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26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этом взрослый и сверстник способствуют развитию разных сторон коммуникативной функции речи. При этом общение детей друг с другом оказывает более значимое воздействие на развитие коммуникативной функции речи, так как более эмоционально насыщенно, отсутствуют жесткие нормы и правила, общение детей с друг другом значительно богаче по своему назначению, функциям (ребенок может показать как можно и как нельзя делать, вовремя сделать замечание, вместе решить, как будем играть).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F3B85F-8903-4A43-A297-E89E6C6B3B2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485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F3B85F-8903-4A43-A297-E89E6C6B3B2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27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E1CAD-919F-4A52-9B34-78D036C91B0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614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24CB-A3C4-4B3B-9699-0D9483B1FFFD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15110-CC0D-499F-B9A5-2F7D62613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4CC48-424C-4D17-AC7B-123B3851B14B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A14A-C47B-4EAD-BE07-FE415118E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29479-1B6E-45AE-BAFA-9D1F888B4F88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86D85-F718-449E-9D41-C77C4755A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E958A-238D-4C07-AEAC-6C9F449113DC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0E6AF-C5E4-400F-B22A-DCC003344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8A7DD-BE8C-423C-AD38-1A0BD0A2A338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0AA0-AB9A-4CF2-8F97-D08DF20A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F9AB-33C2-4B28-8A9C-E2094B1B5FCD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05184-2B2A-4213-8C6A-9D658BF6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D440-767E-4FF1-A8E2-C78B1017CED0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21B7-1CCD-458D-AB84-A22C1447D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7DFC-CEA8-4083-A3B2-276F83AD0E1F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2C91A-4A53-4725-9879-1D3E6DAED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C6D2-DCC3-43EA-8633-B65EE384AF23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1A15-E896-4B1E-ABCD-821F6122D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F8C6-6861-4B72-BE28-83FCC9B40A2D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39C14-298E-4E07-9736-18A470DE6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06BD-D2A6-403F-B609-0C5F76D64C52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7DC5-3DC8-478C-A47C-D6F8EE329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DB651A-2B95-4569-A3EB-F9C9578F20CF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279062-D851-4F6F-80D9-9BD770334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 cstate="print"/>
          <a:srcRect l="3368" t="27435" r="50806" b="28384"/>
          <a:stretch>
            <a:fillRect/>
          </a:stretch>
        </p:blipFill>
        <p:spPr bwMode="auto">
          <a:xfrm>
            <a:off x="0" y="0"/>
            <a:ext cx="12196763" cy="710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983604"/>
            <a:ext cx="1219199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стажировочная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площадка «Внедрение муниципальной модели речевого развития детей дошкольного возраста»</a:t>
            </a: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Коммуникативная функция речи</a:t>
            </a:r>
          </a:p>
          <a:p>
            <a:pPr marL="762000" indent="260350" algn="ctr">
              <a:spcBef>
                <a:spcPts val="25"/>
              </a:spcBef>
            </a:pPr>
            <a:endParaRPr lang="ru-RU" sz="4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О.М. Шукалович,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педагог-психолог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МБДОУ «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Добрянский детский сад №16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ПроУспех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762000" indent="260350" algn="ctr">
              <a:spcBef>
                <a:spcPts val="25"/>
              </a:spcBef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 cstate="print"/>
          <a:srcRect l="3368" t="27435" r="50806" b="28384"/>
          <a:stretch>
            <a:fillRect/>
          </a:stretch>
        </p:blipFill>
        <p:spPr bwMode="auto">
          <a:xfrm>
            <a:off x="-4763" y="-175777"/>
            <a:ext cx="12196763" cy="710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" y="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131" y="0"/>
            <a:ext cx="1155469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речи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 речи для сообщения другим какой-либо информации или побуждения их к действиям.</a:t>
            </a:r>
          </a:p>
        </p:txBody>
      </p:sp>
    </p:spTree>
    <p:extLst>
      <p:ext uri="{BB962C8B-B14F-4D97-AF65-F5344CB8AC3E}">
        <p14:creationId xmlns:p14="http://schemas.microsoft.com/office/powerpoint/2010/main" xmlns="" val="2822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 cstate="print"/>
          <a:srcRect l="3368" t="27435" r="50806" b="28384"/>
          <a:stretch>
            <a:fillRect/>
          </a:stretch>
        </p:blipFill>
        <p:spPr bwMode="auto">
          <a:xfrm>
            <a:off x="1" y="-249079"/>
            <a:ext cx="12196763" cy="710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-636104" y="0"/>
            <a:ext cx="12832868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0" indent="260350" algn="ctr">
              <a:spcBef>
                <a:spcPts val="25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роблемы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коммуникативной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речи </a:t>
            </a:r>
          </a:p>
          <a:p>
            <a:pPr marL="762000" indent="260350" algn="ctr">
              <a:spcBef>
                <a:spcPts val="25"/>
              </a:spcBef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выпускников ДОУ:</a:t>
            </a:r>
          </a:p>
          <a:p>
            <a:pPr marL="1333500" indent="-571500" algn="just">
              <a:spcBef>
                <a:spcPts val="25"/>
              </a:spcBef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умеют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 совместную деятельность в речевом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общении;</a:t>
            </a:r>
          </a:p>
          <a:p>
            <a:pPr marL="1333500" indent="-571500" algn="just">
              <a:spcBef>
                <a:spcPts val="25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затрудняются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 содержание впечатления, сюжета, сказки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333500" indent="-571500" algn="just">
              <a:spcBef>
                <a:spcPts val="25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неинициативны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вступления в речевые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</a:p>
          <a:p>
            <a:pPr marL="1333500" indent="-571500" algn="just">
              <a:spcBef>
                <a:spcPts val="25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умеют слушать других и выражать свои мысли словами;</a:t>
            </a:r>
          </a:p>
          <a:p>
            <a:pPr marL="1333500" indent="-571500" algn="just">
              <a:spcBef>
                <a:spcPts val="25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испытывают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 в составлении творческих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рассказов.</a:t>
            </a:r>
          </a:p>
          <a:p>
            <a:pPr marL="1333500" indent="-571500" algn="just">
              <a:spcBef>
                <a:spcPts val="25"/>
              </a:spcBef>
              <a:buFont typeface="Wingdings" panose="05000000000000000000" pitchFamily="2" charset="2"/>
              <a:buChar char="ü"/>
            </a:pP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0" indent="-571500" algn="just">
              <a:spcBef>
                <a:spcPts val="25"/>
              </a:spcBef>
              <a:buFont typeface="Wingdings" panose="05000000000000000000" pitchFamily="2" charset="2"/>
              <a:buChar char="ü"/>
            </a:pPr>
            <a:endParaRPr lang="ru-RU" sz="36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algn="ctr">
              <a:spcBef>
                <a:spcPts val="25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131" y="0"/>
            <a:ext cx="11554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4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 cstate="print"/>
          <a:srcRect l="3368" t="27435" r="50806" b="28384"/>
          <a:stretch>
            <a:fillRect/>
          </a:stretch>
        </p:blipFill>
        <p:spPr bwMode="auto">
          <a:xfrm>
            <a:off x="10432" y="-238376"/>
            <a:ext cx="12196763" cy="710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" y="0"/>
            <a:ext cx="12192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0" indent="260350" algn="ctr">
              <a:spcBef>
                <a:spcPts val="25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pPr marL="762000" indent="260350" algn="ctr">
              <a:spcBef>
                <a:spcPts val="25"/>
              </a:spcBef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marL="762000" indent="260350" algn="ctr">
              <a:spcBef>
                <a:spcPts val="25"/>
              </a:spcBef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131" y="0"/>
            <a:ext cx="11554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5193" y="171448"/>
            <a:ext cx="120166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 процесс обмена информацией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между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людьми, основанный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восприятии и понимании друг друга.</a:t>
            </a:r>
          </a:p>
        </p:txBody>
      </p:sp>
    </p:spTree>
    <p:extLst>
      <p:ext uri="{BB962C8B-B14F-4D97-AF65-F5344CB8AC3E}">
        <p14:creationId xmlns:p14="http://schemas.microsoft.com/office/powerpoint/2010/main" xmlns="" val="24035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3" cstate="print"/>
          <a:srcRect l="3368" t="27435" r="50806" b="28384"/>
          <a:stretch>
            <a:fillRect/>
          </a:stretch>
        </p:blipFill>
        <p:spPr bwMode="auto">
          <a:xfrm>
            <a:off x="0" y="0"/>
            <a:ext cx="12196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2196763" cy="6698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общения на развитие коммуникативной функции речи детей </a:t>
            </a: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Сверстники</a:t>
            </a:r>
          </a:p>
          <a:p>
            <a:pPr marL="0" indent="0" algn="just">
              <a:buNone/>
            </a:pP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755794"/>
              </p:ext>
            </p:extLst>
          </p:nvPr>
        </p:nvGraphicFramePr>
        <p:xfrm>
          <a:off x="218660" y="1733550"/>
          <a:ext cx="11973340" cy="546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840"/>
                <a:gridCol w="5524500"/>
              </a:tblGrid>
              <a:tr h="5461127">
                <a:tc>
                  <a:txBody>
                    <a:bodyPr/>
                    <a:lstStyle/>
                    <a:p>
                      <a:pPr algn="just">
                        <a:buFont typeface="Wingdings" panose="05000000000000000000" pitchFamily="2" charset="2"/>
                        <a:buNone/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Учится: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говорить и </a:t>
                      </a:r>
                    </a:p>
                    <a:p>
                      <a:pPr algn="just">
                        <a:buFont typeface="Wingdings" panose="05000000000000000000" pitchFamily="2" charset="2"/>
                        <a:buNone/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поступать правильно;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слушать и понимать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другого;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усваивать новые знания;</a:t>
                      </a:r>
                    </a:p>
                    <a:p>
                      <a:pPr algn="l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овладевает речевыми</a:t>
                      </a:r>
                    </a:p>
                    <a:p>
                      <a:pPr algn="l">
                        <a:buFont typeface="Wingdings" panose="05000000000000000000" pitchFamily="2" charset="2"/>
                        <a:buNone/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нормами;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узнает новые слова и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словосочетания;</a:t>
                      </a:r>
                      <a:endParaRPr lang="ru-RU" sz="3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Учится: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выражать себя;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управлять другими людьми;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вступать в</a:t>
                      </a:r>
                      <a:r>
                        <a:rPr lang="ru-RU" sz="3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разнообразные</a:t>
                      </a:r>
                      <a:r>
                        <a:rPr lang="ru-RU" sz="3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отношения;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47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3" cstate="print"/>
          <a:srcRect l="3368" t="27435" r="50806" b="28384"/>
          <a:stretch>
            <a:fillRect/>
          </a:stretch>
        </p:blipFill>
        <p:spPr bwMode="auto">
          <a:xfrm>
            <a:off x="0" y="0"/>
            <a:ext cx="12196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0"/>
            <a:ext cx="1175385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оммуникативные умения в речевой деятельности детей старшего дошкольного возраста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восприятием: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дослушать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выслушать;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состояние партнера;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по ориентации в ситуации общения: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собеседника,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 общения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воспроизведением: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собственной речи эмоционального состояния партнера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согласовывать действия, мнения с потребностями партнеров и корректировать их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участием в разговоре: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беседу как со взрослыми, так и с детьми,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отбирать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материал, интересный для собеседника.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8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3" cstate="print"/>
          <a:srcRect l="3368" t="27435" r="50806" b="28384"/>
          <a:stretch>
            <a:fillRect/>
          </a:stretch>
        </p:blipFill>
        <p:spPr bwMode="auto">
          <a:xfrm>
            <a:off x="0" y="133350"/>
            <a:ext cx="12196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2400" y="323850"/>
            <a:ext cx="11487150" cy="48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игр 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развитию коммуникативных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способностей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блок – игры на развитие умения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сотрудничать.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 блок – игры на умение активно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слушать.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 блок – игры на умение перерабатывать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информацию.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 блок – игры на умение конструировать “текст для другого” (умение говорить самому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400</Words>
  <Application>Microsoft Office PowerPoint</Application>
  <PresentationFormat>Произвольный</PresentationFormat>
  <Paragraphs>99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Зам. зав. по ВМР</dc:creator>
  <cp:lastModifiedBy>User</cp:lastModifiedBy>
  <cp:revision>87</cp:revision>
  <dcterms:created xsi:type="dcterms:W3CDTF">2021-12-10T04:45:03Z</dcterms:created>
  <dcterms:modified xsi:type="dcterms:W3CDTF">2022-03-03T14:33:43Z</dcterms:modified>
</cp:coreProperties>
</file>