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78" r:id="rId5"/>
    <p:sldId id="260" r:id="rId6"/>
    <p:sldId id="261" r:id="rId7"/>
    <p:sldId id="262" r:id="rId8"/>
    <p:sldId id="277" r:id="rId9"/>
    <p:sldId id="286" r:id="rId10"/>
    <p:sldId id="287" r:id="rId11"/>
    <p:sldId id="303" r:id="rId12"/>
    <p:sldId id="280" r:id="rId13"/>
    <p:sldId id="288" r:id="rId14"/>
    <p:sldId id="281" r:id="rId15"/>
    <p:sldId id="30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04" r:id="rId29"/>
    <p:sldId id="30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cuments.infourok.ru/a793cf72-06f0-45d8-a89e-1e1e60aa220b/0/slide_0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208912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/>
              <a:t>Муниципальная </a:t>
            </a:r>
            <a:r>
              <a:rPr lang="ru-RU" sz="2000" cap="none" dirty="0" err="1" smtClean="0"/>
              <a:t>стажировочная</a:t>
            </a:r>
            <a:r>
              <a:rPr lang="ru-RU" sz="2000" cap="none" dirty="0" smtClean="0"/>
              <a:t> площадка «Внедрение муниципальной модели речевого развития детей дошкольного возраста»</a:t>
            </a:r>
            <a:endParaRPr lang="ru-RU" sz="20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848872" cy="41764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300" dirty="0" smtClean="0"/>
              <a:t>Требования к организации </a:t>
            </a:r>
          </a:p>
          <a:p>
            <a:pPr algn="ctr"/>
            <a:r>
              <a:rPr lang="ru-RU" sz="4300" dirty="0" smtClean="0"/>
              <a:t>и структуре занятий по звуковой культуре речи</a:t>
            </a:r>
          </a:p>
          <a:p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400" dirty="0" smtClean="0"/>
              <a:t>Подскочинова Т.М., учитель-логопед</a:t>
            </a:r>
          </a:p>
          <a:p>
            <a:pPr algn="r"/>
            <a:r>
              <a:rPr lang="ru-RU" dirty="0" smtClean="0"/>
              <a:t>МАДОУ ЦРР «ДДС №16 «Берёзка»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ctr"/>
            <a:r>
              <a:rPr lang="ru-RU" sz="1900" dirty="0" smtClean="0"/>
              <a:t>Добрянка, декабрь 2021г.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II этап – </a:t>
            </a:r>
            <a:br>
              <a:rPr lang="ru-RU" sz="4000" dirty="0" smtClean="0"/>
            </a:br>
            <a:r>
              <a:rPr lang="ru-RU" sz="4000" dirty="0" smtClean="0"/>
              <a:t>от 3 до 5 лет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5"/>
            <a:ext cx="8496944" cy="410445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Главная задача – развивать у детей фонематический слух и последовательно отрабатывать правильное произношение всех звуков родного языка с отчетливым и внятным произнесением слов и фраз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Методические приемы: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- речевой образец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- заучивание наизусть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- беседы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- дидактические игры и т. д.</a:t>
            </a:r>
          </a:p>
          <a:p>
            <a:endParaRPr lang="ru-RU" dirty="0"/>
          </a:p>
        </p:txBody>
      </p:sp>
      <p:pic>
        <p:nvPicPr>
          <p:cNvPr id="5" name="Picture 2" descr="https://zilcc.ru/upload/iblock/d0b/s_logope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50819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Работа  </a:t>
            </a:r>
            <a:br>
              <a:rPr lang="ru-RU" sz="4000" dirty="0" smtClean="0"/>
            </a:br>
            <a:r>
              <a:rPr lang="ru-RU" sz="4000" dirty="0" smtClean="0"/>
              <a:t>в младшей группе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08920"/>
            <a:ext cx="858964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Специальные занятия по звуковой культуре речи в младшей группе не проводятся. 2-3 упражнения длительностью от 2 до 5 мин. включаются в другие занятия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зависимости от поставленных задач работа по звуковой культуре речи может состоять из двух или трех частей: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1 часть — задания по уточнению и закреплению правильного произношения звуков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2 и 3 части — игры и упражнения по развитию слухового восприятия, </a:t>
            </a:r>
            <a:r>
              <a:rPr lang="ru-RU" dirty="0" err="1" smtClean="0">
                <a:solidFill>
                  <a:schemeClr val="tx1"/>
                </a:solidFill>
              </a:rPr>
              <a:t>словопроизношения</a:t>
            </a:r>
            <a:r>
              <a:rPr lang="ru-RU" dirty="0" smtClean="0">
                <a:solidFill>
                  <a:schemeClr val="tx1"/>
                </a:solidFill>
              </a:rPr>
              <a:t>, голосового аппарата, дыхания</a:t>
            </a:r>
          </a:p>
          <a:p>
            <a:pPr algn="just"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i0.wp.com/lechenie-simptomy.ru/wp-content/uploads/2017/07/zanyatie-s-logope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30393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Работа</a:t>
            </a:r>
            <a:br>
              <a:rPr lang="ru-RU" sz="4000" dirty="0" smtClean="0"/>
            </a:br>
            <a:r>
              <a:rPr lang="ru-RU" sz="4000" dirty="0" smtClean="0"/>
              <a:t>в средней группе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589640" cy="361724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Обучение  звуковой культуре речи также осуществляется как часть занятия по развитию речи (5 – 8 минут)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Перед детьми ставится учебная задача: научиться правильно произносить звук</a:t>
            </a:r>
          </a:p>
          <a:p>
            <a:pPr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 часть – подготовка органов артикуляции, голосового аппарата, речевого дыхания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2 часть – уточнение  произношения изолированного звука, в слогах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3 часть – закрепление произнесения этого звука в словах, знакомство с терминами, выработка умения выделять этот звук, отличать его от других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4 часть – закрепление звука во фразовой речи (хоровое произношение стихов, </a:t>
            </a:r>
            <a:r>
              <a:rPr lang="ru-RU" sz="1800" dirty="0" err="1" smtClean="0">
                <a:solidFill>
                  <a:schemeClr val="tx1"/>
                </a:solidFill>
              </a:rPr>
              <a:t>потешек</a:t>
            </a:r>
            <a:r>
              <a:rPr lang="ru-RU" sz="1800" dirty="0" smtClean="0">
                <a:solidFill>
                  <a:schemeClr val="tx1"/>
                </a:solidFill>
              </a:rPr>
              <a:t> с интонационной выразительностью)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Picture 2" descr="http://static.xn----7sbab6cced3a3a4de3cm.xn--p1ai/images/common/wysiwyg/2017/05/5a2534711927a06c8805f9be9e8a68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6639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III этап – </a:t>
            </a:r>
            <a:br>
              <a:rPr lang="ru-RU" sz="4000" dirty="0" smtClean="0"/>
            </a:br>
            <a:r>
              <a:rPr lang="ru-RU" sz="4000" dirty="0" smtClean="0"/>
              <a:t>от 5 до 7 лет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64693"/>
            <a:ext cx="8496944" cy="393265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Главная задача – учить чётко различать основные пары звуков, сходные по артикуляционным или акустическим признакам (с - </a:t>
            </a:r>
            <a:r>
              <a:rPr lang="ru-RU" sz="2800" dirty="0" err="1" smtClean="0">
                <a:solidFill>
                  <a:schemeClr val="tx1"/>
                </a:solidFill>
              </a:rPr>
              <a:t>ш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– ж, с - </a:t>
            </a:r>
            <a:r>
              <a:rPr lang="ru-RU" sz="2800" dirty="0" err="1" smtClean="0">
                <a:solidFill>
                  <a:schemeClr val="tx1"/>
                </a:solidFill>
              </a:rPr>
              <a:t>сь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с</a:t>
            </a:r>
            <a:r>
              <a:rPr lang="ru-RU" sz="2800" dirty="0" smtClean="0">
                <a:solidFill>
                  <a:schemeClr val="tx1"/>
                </a:solidFill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и др.) с одновременной работой над просодикой речи, развитием </a:t>
            </a:r>
            <a:r>
              <a:rPr lang="ru-RU" sz="2800" dirty="0" err="1" smtClean="0">
                <a:solidFill>
                  <a:schemeClr val="tx1"/>
                </a:solidFill>
              </a:rPr>
              <a:t>звуко-слогового</a:t>
            </a:r>
            <a:r>
              <a:rPr lang="ru-RU" sz="2800" dirty="0" smtClean="0">
                <a:solidFill>
                  <a:schemeClr val="tx1"/>
                </a:solidFill>
              </a:rPr>
              <a:t> анализа слова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Методические приемы: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- показ артикуляции звука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- дидактические игры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- пересказ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- рассказывание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- заучивание наизусть и др.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s://razvivashka.online/wp-content/uploads/2018/06/zanyatiya-s-logopedom-dlya-detey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7"/>
            <a:ext cx="2419028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Структура занятий </a:t>
            </a:r>
            <a:br>
              <a:rPr lang="ru-RU" dirty="0" smtClean="0"/>
            </a:br>
            <a:r>
              <a:rPr lang="ru-RU" dirty="0" smtClean="0"/>
              <a:t>в старшей и </a:t>
            </a:r>
            <a:br>
              <a:rPr lang="ru-RU" dirty="0" smtClean="0"/>
            </a:br>
            <a:r>
              <a:rPr lang="ru-RU" dirty="0" smtClean="0"/>
              <a:t>подготовительной группе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8517632" cy="436510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Всего 3 занятия: 1 занятие по развитию речи, 1 занятие по звуковой культуре речи и 1 занятие по подготовке к обучению грамоте, 25 и 30 минут соответственно возрасту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Занятия проводятся фронтально, работа по звуковой культуре речи может проводиться как часть занятия по подготовке к обучению грамоте (10 минут)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Перед детьми ставится учебная задача и определяется мотивация их деятельности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 часть – показ и объяснение артикуляции звука, упражнения на произношение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 часть – упражнения с целью закрепления и дифференцировки звуков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 часть – упражнения на произношение звука в связной речи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 часть – произнесение чистоговорок, поговорок, скороговорок, </a:t>
            </a:r>
            <a:r>
              <a:rPr lang="ru-RU" dirty="0" err="1" smtClean="0">
                <a:solidFill>
                  <a:schemeClr val="tx1"/>
                </a:solidFill>
              </a:rPr>
              <a:t>потешек</a:t>
            </a:r>
            <a:r>
              <a:rPr lang="ru-RU" dirty="0" smtClean="0">
                <a:solidFill>
                  <a:schemeClr val="tx1"/>
                </a:solidFill>
              </a:rPr>
              <a:t> с целью тренировки просодической стороны речи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звук 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433" y="260649"/>
            <a:ext cx="226431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Дифференциация </a:t>
            </a:r>
            <a:br>
              <a:rPr lang="ru-RU" b="1" dirty="0" smtClean="0"/>
            </a:br>
            <a:r>
              <a:rPr lang="ru-RU" b="1" dirty="0" smtClean="0"/>
              <a:t>звуков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820472" cy="4525963"/>
          </a:xfrm>
        </p:spPr>
        <p:txBody>
          <a:bodyPr>
            <a:normAutofit fontScale="77500" lnSpcReduction="20000"/>
          </a:bodyPr>
          <a:lstStyle/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1-й вид работы </a:t>
            </a:r>
            <a:r>
              <a:rPr lang="ru-RU" sz="3600" dirty="0" smtClean="0">
                <a:solidFill>
                  <a:schemeClr val="tx1"/>
                </a:solidFill>
              </a:rPr>
              <a:t>— дифференциация изолированных звуков</a:t>
            </a: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2-й вид работы </a:t>
            </a:r>
            <a:r>
              <a:rPr lang="ru-RU" sz="3600" dirty="0" smtClean="0">
                <a:solidFill>
                  <a:schemeClr val="tx1"/>
                </a:solidFill>
              </a:rPr>
              <a:t>— дифференциация звуков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в словах</a:t>
            </a: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3-й вид работы </a:t>
            </a:r>
            <a:r>
              <a:rPr lang="ru-RU" sz="3600" dirty="0" smtClean="0">
                <a:solidFill>
                  <a:schemeClr val="tx1"/>
                </a:solidFill>
              </a:rPr>
              <a:t>— дифференциация звуков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в речи</a:t>
            </a:r>
          </a:p>
          <a:p>
            <a:endParaRPr lang="ru-RU" dirty="0"/>
          </a:p>
        </p:txBody>
      </p:sp>
      <p:pic>
        <p:nvPicPr>
          <p:cNvPr id="24578" name="Picture 2" descr="http://logoped18.ru/images/nuzhdaetsya-li-detskiy-sad-v-logop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7"/>
            <a:ext cx="2231928" cy="150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Тематическая </a:t>
            </a:r>
            <a:br>
              <a:rPr lang="ru-RU" dirty="0" smtClean="0"/>
            </a:br>
            <a:r>
              <a:rPr lang="ru-RU" dirty="0" smtClean="0"/>
              <a:t>организация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8445624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сказочные сюжеты и герои мультфильмов, литературные персонажи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элементы фольклора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воображаемые путешествия, экскурсии, поездки, приключения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элементы сюжетно-дидактической игры</a:t>
            </a:r>
          </a:p>
          <a:p>
            <a:endParaRPr lang="ru-RU" dirty="0"/>
          </a:p>
        </p:txBody>
      </p:sp>
      <p:pic>
        <p:nvPicPr>
          <p:cNvPr id="16386" name="Picture 2" descr="https://mirdoshkolnikov.ru/images/stories/konspekti_2/konspekt-zanyatiya-po-razvitiyu-rechi-v-1-mladshey-gruppe-k-babushke-v-g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03936" cy="153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5576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ОБЯЗАТЕЛЬНЫЕ ЭЛЕМЕНТЫ </a:t>
            </a:r>
            <a:br>
              <a:rPr lang="ru-RU" sz="3200" dirty="0" smtClean="0"/>
            </a:br>
            <a:r>
              <a:rPr lang="ru-RU" sz="3200" dirty="0" smtClean="0"/>
              <a:t>СТРУКТУРЫ ЗАНЯТИЯ ПО </a:t>
            </a:r>
            <a:br>
              <a:rPr lang="ru-RU" sz="3200" dirty="0" smtClean="0"/>
            </a:br>
            <a:r>
              <a:rPr lang="ru-RU" sz="3200" dirty="0" smtClean="0"/>
              <a:t>ЗВУКОВОЙ КУЛЬТУРЕ РЕЧИ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1. Организационный момент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 Сообщение темы занятия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3. Характеристика звука по артикуляционным и акустическим признакам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4. Произношение изучаемых звуков в слогах, слоговых сочетаниях и словах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5. Физкультминутка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6. Работа над предложением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7. Произношение звука в связной речи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8. Обучение элементам грамоты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9. Итог занятия</a:t>
            </a:r>
          </a:p>
          <a:p>
            <a:endParaRPr lang="ru-RU" dirty="0"/>
          </a:p>
        </p:txBody>
      </p:sp>
      <p:pic>
        <p:nvPicPr>
          <p:cNvPr id="22530" name="Picture 2" descr="https://www.maam.ru/upload/blogs/detsad-410433-1454067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39"/>
            <a:ext cx="2296716" cy="149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1. Организационный </a:t>
            </a:r>
            <a:br>
              <a:rPr lang="ru-RU" dirty="0" smtClean="0"/>
            </a:br>
            <a:r>
              <a:rPr lang="ru-RU" dirty="0" smtClean="0"/>
              <a:t>момент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9383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Задача — создать положительный настрой на обучение, пробудить интерес к познанию новых звуков, а также корректировать психофизические функции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290490" cy="1524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2. Сообщение темы </a:t>
            </a:r>
            <a:br>
              <a:rPr lang="ru-RU" dirty="0" smtClean="0"/>
            </a:br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Задача — направить внимание детей к изучаемому звуку, к восприятию новых или повторению пройденных звуков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290490" cy="1524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Звуковая культура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ds04.infourok.ru/uploads/ex/0ea8/0001e367-555b512f/img4.jpg"/>
          <p:cNvPicPr>
            <a:picLocks noChangeAspect="1" noChangeArrowheads="1"/>
          </p:cNvPicPr>
          <p:nvPr/>
        </p:nvPicPr>
        <p:blipFill>
          <a:blip r:embed="rId2" cstate="print"/>
          <a:srcRect t="16030"/>
          <a:stretch>
            <a:fillRect/>
          </a:stretch>
        </p:blipFill>
        <p:spPr bwMode="auto">
          <a:xfrm>
            <a:off x="611560" y="1412776"/>
            <a:ext cx="800378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3. Характеристика </a:t>
            </a:r>
            <a:br>
              <a:rPr lang="ru-RU" dirty="0" smtClean="0"/>
            </a:br>
            <a:r>
              <a:rPr lang="ru-RU" dirty="0" smtClean="0"/>
              <a:t>звуков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889248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Задачи: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уточнять артикуляцию звука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уточнять акустические признаки звуков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  - показывать «профиль» звука на рисунке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находить образное сравнение звука (звук </a:t>
            </a:r>
            <a:r>
              <a:rPr lang="ru-RU" dirty="0" err="1" smtClean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 — рычание тигра, звук </a:t>
            </a:r>
            <a:r>
              <a:rPr lang="ru-RU" dirty="0" err="1" smtClean="0">
                <a:solidFill>
                  <a:schemeClr val="tx1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 — шелестящая листва, звук л' — весенняя капель)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обозначать звуки цветовыми символами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определять их место в </a:t>
            </a:r>
            <a:r>
              <a:rPr lang="ru-RU" dirty="0" err="1" smtClean="0">
                <a:solidFill>
                  <a:schemeClr val="tx1"/>
                </a:solidFill>
              </a:rPr>
              <a:t>Звуко-буквенном</a:t>
            </a:r>
            <a:r>
              <a:rPr lang="ru-RU" dirty="0" smtClean="0">
                <a:solidFill>
                  <a:schemeClr val="tx1"/>
                </a:solidFill>
              </a:rPr>
              <a:t> городе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290490" cy="1524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4. Произношение звуков </a:t>
            </a:r>
            <a:br>
              <a:rPr lang="ru-RU" dirty="0" smtClean="0"/>
            </a:br>
            <a:r>
              <a:rPr lang="ru-RU" dirty="0" smtClean="0"/>
              <a:t>    в слогах и словах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93832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Задачи: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совершенствовать фонематическое восприятие и фонематические представления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развивать слуховое внимание и зрительную память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продолжать овладение простыми и сложными видами </a:t>
            </a:r>
            <a:r>
              <a:rPr lang="ru-RU" dirty="0" err="1" smtClean="0">
                <a:solidFill>
                  <a:schemeClr val="tx1"/>
                </a:solidFill>
              </a:rPr>
              <a:t>звуко-слогового</a:t>
            </a:r>
            <a:r>
              <a:rPr lang="ru-RU" dirty="0" smtClean="0">
                <a:solidFill>
                  <a:schemeClr val="tx1"/>
                </a:solidFill>
              </a:rPr>
              <a:t> анализа и синтеза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уточнять и расширять лексический запас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412" y="188641"/>
            <a:ext cx="2163301" cy="14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5. 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снять усталость и напряжение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внести эмоциональный заряд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совершенствовать общую моторику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выработать четкие координированные действия во взаимосвязи с речью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1"/>
            <a:ext cx="2218482" cy="147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6. Работа над </a:t>
            </a:r>
            <a:br>
              <a:rPr lang="ru-RU" dirty="0" smtClean="0"/>
            </a:br>
            <a:r>
              <a:rPr lang="ru-RU" dirty="0" smtClean="0"/>
              <a:t>предложением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9383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Задачи: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установить лексико-грамматические отношения между членами предложения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актуализировать накопленный словарь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формировать связность и четкость высказываний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развивать способность анализа и синтеза словесного состава предложения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1"/>
            <a:ext cx="2146474" cy="142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7. Произношение звука </a:t>
            </a:r>
            <a:br>
              <a:rPr lang="ru-RU" dirty="0" smtClean="0"/>
            </a:br>
            <a:r>
              <a:rPr lang="ru-RU" dirty="0" smtClean="0"/>
              <a:t>в связной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Задачи: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- совершенствовать навык правильного произношения звуков в связных текстах, т.е. доведение произношения звуков до автоматизма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развивать воображение, творческую фантазию, словотворчество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улучшать мелодико-интонационные и просодические компоненты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410" y="188641"/>
            <a:ext cx="216330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8. Обучение элементам </a:t>
            </a:r>
            <a:br>
              <a:rPr lang="ru-RU" dirty="0" smtClean="0"/>
            </a:br>
            <a:r>
              <a:rPr lang="ru-RU" dirty="0" smtClean="0"/>
              <a:t>грамоты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познакомить с буквой, которой обозначается изучаемый звук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научить детей читать букву, а также слоги с ней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формировать практические представления о слоге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развивать мелкую моторику для подготовки руки ребенка к письму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410" y="188641"/>
            <a:ext cx="216330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l"/>
            <a:r>
              <a:rPr lang="ru-RU" dirty="0" smtClean="0"/>
              <a:t>9. Итог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32037"/>
            <a:ext cx="844562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Задачи: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  - обобщить тему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  - озвучить оценку работы детей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  - учить детей анализировать свои успехи в усвоении материала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  - создать преемственность со следующими этапами работы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nav.rmc-chr.ru/images/events/cover/3989e7d5a216fbc236be8d6708f934e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576" y="188641"/>
            <a:ext cx="205513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/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568952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Воспитание звуковой культуры речи у дошкольников: Пособие для педагогов дошкольных учреждений/ А.И.Максаков. - 2-е изд., </a:t>
            </a:r>
            <a:r>
              <a:rPr lang="ru-RU" dirty="0" err="1" smtClean="0">
                <a:solidFill>
                  <a:schemeClr val="tx1"/>
                </a:solidFill>
              </a:rPr>
              <a:t>испр</a:t>
            </a:r>
            <a:r>
              <a:rPr lang="ru-RU" dirty="0" smtClean="0">
                <a:solidFill>
                  <a:schemeClr val="tx1"/>
                </a:solidFill>
              </a:rPr>
              <a:t>. и доп. - М., 1982.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 Методика развития речи и обучения родному языку дошкольников: Учеб. Пособие для студ. </a:t>
            </a:r>
            <a:r>
              <a:rPr lang="ru-RU" dirty="0" err="1" smtClean="0">
                <a:solidFill>
                  <a:schemeClr val="tx1"/>
                </a:solidFill>
              </a:rPr>
              <a:t>высш</a:t>
            </a:r>
            <a:r>
              <a:rPr lang="ru-RU" dirty="0" smtClean="0">
                <a:solidFill>
                  <a:schemeClr val="tx1"/>
                </a:solidFill>
              </a:rPr>
              <a:t>. и сред, </a:t>
            </a:r>
            <a:r>
              <a:rPr lang="ru-RU" dirty="0" err="1" smtClean="0">
                <a:solidFill>
                  <a:schemeClr val="tx1"/>
                </a:solidFill>
              </a:rPr>
              <a:t>пед</a:t>
            </a:r>
            <a:r>
              <a:rPr lang="ru-RU" dirty="0" smtClean="0">
                <a:solidFill>
                  <a:schemeClr val="tx1"/>
                </a:solidFill>
              </a:rPr>
              <a:t>. учеб. заведений/ М.М.Алексеева, Б.И.Яшина. - 3-е изд., стереотип. - М., 2000.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Развитие речи детей дошкольного возраста: Пособие для воспитателя детского сада/ В.И.Логинова, А.И.Максаков, М.И.Попова и др.; Под </a:t>
            </a:r>
            <a:r>
              <a:rPr lang="ru-RU" dirty="0" err="1" smtClean="0">
                <a:solidFill>
                  <a:schemeClr val="tx1"/>
                </a:solidFill>
              </a:rPr>
              <a:t>ред.Ф.А.Сохина</a:t>
            </a:r>
            <a:r>
              <a:rPr lang="ru-RU" dirty="0" smtClean="0">
                <a:solidFill>
                  <a:schemeClr val="tx1"/>
                </a:solidFill>
              </a:rPr>
              <a:t>. - 3-е изд., </a:t>
            </a:r>
            <a:r>
              <a:rPr lang="ru-RU" dirty="0" err="1" smtClean="0">
                <a:solidFill>
                  <a:schemeClr val="tx1"/>
                </a:solidFill>
              </a:rPr>
              <a:t>испр</a:t>
            </a:r>
            <a:r>
              <a:rPr lang="ru-RU" dirty="0" smtClean="0">
                <a:solidFill>
                  <a:schemeClr val="tx1"/>
                </a:solidFill>
              </a:rPr>
              <a:t>. и доп. - М., 1984.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4. Фомичева М.Ф. Воспитание у детей правильного звукопроизношения: Практикум по логопедии: Учеб. пособие для учащихся </a:t>
            </a:r>
            <a:r>
              <a:rPr lang="ru-RU" dirty="0" err="1" smtClean="0">
                <a:solidFill>
                  <a:schemeClr val="tx1"/>
                </a:solidFill>
              </a:rPr>
              <a:t>пед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уч-щ</a:t>
            </a:r>
            <a:r>
              <a:rPr lang="ru-RU" dirty="0" smtClean="0">
                <a:solidFill>
                  <a:schemeClr val="tx1"/>
                </a:solidFill>
              </a:rPr>
              <a:t> по спец. № 03.08 «</a:t>
            </a:r>
            <a:r>
              <a:rPr lang="ru-RU" dirty="0" err="1" smtClean="0">
                <a:solidFill>
                  <a:schemeClr val="tx1"/>
                </a:solidFill>
              </a:rPr>
              <a:t>Дошк</a:t>
            </a:r>
            <a:r>
              <a:rPr lang="ru-RU" dirty="0" smtClean="0">
                <a:solidFill>
                  <a:schemeClr val="tx1"/>
                </a:solidFill>
              </a:rPr>
              <a:t>. воспитание» – М., 1989.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s://www.azbyka.kz/images/pre-school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2794" y="260649"/>
            <a:ext cx="2217650" cy="14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14792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 </a:t>
            </a:r>
            <a:br>
              <a:rPr lang="ru-RU" dirty="0" smtClean="0"/>
            </a:br>
            <a:r>
              <a:rPr lang="ru-RU" dirty="0" smtClean="0"/>
              <a:t>дыхательных </a:t>
            </a:r>
            <a:br>
              <a:rPr lang="ru-RU" dirty="0" smtClean="0"/>
            </a:br>
            <a:r>
              <a:rPr lang="ru-RU" dirty="0" smtClean="0"/>
              <a:t>упражнений</a:t>
            </a:r>
            <a:endParaRPr lang="ru-RU" dirty="0"/>
          </a:p>
        </p:txBody>
      </p:sp>
      <p:pic>
        <p:nvPicPr>
          <p:cNvPr id="41986" name="Picture 2" descr="D:\Users\Use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2880320" cy="1107815"/>
          </a:xfrm>
          <a:prstGeom prst="rect">
            <a:avLst/>
          </a:prstGeom>
          <a:noFill/>
        </p:spPr>
      </p:pic>
      <p:pic>
        <p:nvPicPr>
          <p:cNvPr id="41987" name="Picture 3" descr="D:\Users\User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2880320" cy="1158224"/>
          </a:xfrm>
          <a:prstGeom prst="rect">
            <a:avLst/>
          </a:prstGeom>
          <a:noFill/>
        </p:spPr>
      </p:pic>
      <p:pic>
        <p:nvPicPr>
          <p:cNvPr id="41988" name="Picture 4" descr="D:\Users\User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2880320" cy="1322363"/>
          </a:xfrm>
          <a:prstGeom prst="rect">
            <a:avLst/>
          </a:prstGeom>
          <a:noFill/>
        </p:spPr>
      </p:pic>
      <p:pic>
        <p:nvPicPr>
          <p:cNvPr id="41989" name="Picture 5" descr="D:\Users\User\Desktop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2880320" cy="1230058"/>
          </a:xfrm>
          <a:prstGeom prst="rect">
            <a:avLst/>
          </a:prstGeom>
          <a:noFill/>
        </p:spPr>
      </p:pic>
      <p:pic>
        <p:nvPicPr>
          <p:cNvPr id="41990" name="Picture 6" descr="D:\Users\User\Desktop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332450"/>
            <a:ext cx="2880320" cy="1249662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51520" y="5030473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мы шарик надуваем,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рукою проверяем.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Шарик лопнул — выдыхаем,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мышцы расслабляем.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3" name="Picture 9" descr="http://3.bp.blogspot.com/-oL8UghprSYQ/VNT8cE4dVoI/AAAAAAAAAHM/-Mqc5it5GIM/s1600/shar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5263" t="4858" r="7895" b="7700"/>
          <a:stretch>
            <a:fillRect/>
          </a:stretch>
        </p:blipFill>
        <p:spPr bwMode="auto">
          <a:xfrm>
            <a:off x="683568" y="2276872"/>
            <a:ext cx="23762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 descr="D:\Users\User\Desktop\slide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832648" cy="485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/>
              <a:t>Актуальность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58964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Воспитание звуковой культуры - одна из важных задач развития речи в детском саду, так как именно дошкольный возраст является наиболее </a:t>
            </a:r>
            <a:r>
              <a:rPr lang="ru-RU" sz="2000" dirty="0" err="1" smtClean="0">
                <a:solidFill>
                  <a:schemeClr val="tx1"/>
                </a:solidFill>
              </a:rPr>
              <a:t>сензитивным</a:t>
            </a:r>
            <a:r>
              <a:rPr lang="ru-RU" sz="2000" dirty="0" smtClean="0">
                <a:solidFill>
                  <a:schemeClr val="tx1"/>
                </a:solidFill>
              </a:rPr>
              <a:t> для ее решения.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настоящее время у большинства детей имеются недостатки в звуковой культуре речи, которые рассматриваются в педагогике как неразвитое умение воспроизведения речи.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связи с недостатками звуковой стороны речи у детей также наблюдается отставание в овладении словарем и грамматическим строем речи. Дети, не умеющие различать и выделять звуки на слух и правильно их произносить, затрудняются в овладении навыками письма.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звуковая культура речи в средней груп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402632" cy="159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Цель формирования</a:t>
            </a:r>
            <a:br>
              <a:rPr lang="ru-RU" dirty="0" smtClean="0"/>
            </a:br>
            <a:r>
              <a:rPr lang="ru-RU" dirty="0" smtClean="0"/>
              <a:t>звуковой культуры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4846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Научить ребёнка к 5 годам правильно произносить все звуки, правильно пользоваться голосовым аппаратом, говорить выразительно, не торопясь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звуковая культура речи в старшей груп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74639" cy="1645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Задачи формирования</a:t>
            </a:r>
            <a:br>
              <a:rPr lang="ru-RU" dirty="0" smtClean="0"/>
            </a:br>
            <a:r>
              <a:rPr lang="ru-RU" dirty="0" smtClean="0"/>
              <a:t>звуковой культуры речи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36912"/>
            <a:ext cx="8517632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Развивать речевой слух, речевое дыхание, моторику артикуляционного аппарата для формирования правильного </a:t>
            </a:r>
            <a:r>
              <a:rPr lang="ru-RU" dirty="0" err="1" smtClean="0">
                <a:solidFill>
                  <a:schemeClr val="tx1"/>
                </a:solidFill>
              </a:rPr>
              <a:t>звуко</a:t>
            </a:r>
            <a:r>
              <a:rPr lang="ru-RU" dirty="0" smtClean="0">
                <a:solidFill>
                  <a:schemeClr val="tx1"/>
                </a:solidFill>
              </a:rPr>
              <a:t>- и </a:t>
            </a:r>
            <a:r>
              <a:rPr lang="ru-RU" dirty="0" err="1" smtClean="0">
                <a:solidFill>
                  <a:schemeClr val="tx1"/>
                </a:solidFill>
              </a:rPr>
              <a:t>словопроизношения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  <a:tabLst>
                <a:tab pos="2651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2. Воспитывать </a:t>
            </a:r>
            <a:r>
              <a:rPr lang="ru-RU" dirty="0" err="1" smtClean="0">
                <a:solidFill>
                  <a:schemeClr val="tx1"/>
                </a:solidFill>
              </a:rPr>
              <a:t>орфоэпически</a:t>
            </a:r>
            <a:r>
              <a:rPr lang="ru-RU" dirty="0" smtClean="0">
                <a:solidFill>
                  <a:schemeClr val="tx1"/>
                </a:solidFill>
              </a:rPr>
              <a:t> правильную речь - умение говорить согласно нормам литературного произношения.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Формировать выразительность речи - умение пользоваться высотой и силой голоса, темпом и ритмом речи, паузами, разнообразными интонациями.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4. Вырабатывать дикцию - отчетливое, внятное произношение каждого звука и слова в отдельности, а также фразы в целом.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5. Воспитывать культуру речевого общения как часть этикета.</a:t>
            </a:r>
          </a:p>
          <a:p>
            <a:endParaRPr lang="ru-RU" dirty="0"/>
          </a:p>
        </p:txBody>
      </p:sp>
      <p:pic>
        <p:nvPicPr>
          <p:cNvPr id="26626" name="Picture 2" descr="звук 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447952" cy="162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Разделы звуковой </a:t>
            </a:r>
            <a:br>
              <a:rPr lang="ru-RU" dirty="0" smtClean="0"/>
            </a:br>
            <a:r>
              <a:rPr lang="ru-RU" dirty="0" smtClean="0"/>
              <a:t>культуры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 Культура </a:t>
            </a:r>
            <a:r>
              <a:rPr lang="ru-RU" dirty="0" err="1" smtClean="0">
                <a:solidFill>
                  <a:schemeClr val="tx1"/>
                </a:solidFill>
              </a:rPr>
              <a:t>речепроизношения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Развитие восприятия речи</a:t>
            </a:r>
          </a:p>
          <a:p>
            <a:endParaRPr lang="ru-RU" dirty="0"/>
          </a:p>
        </p:txBody>
      </p:sp>
      <p:pic>
        <p:nvPicPr>
          <p:cNvPr id="4" name="Рисунок 3" descr="ДЕТИ ПОСТИГАЮТЗвукСловоСлогПредложениеБуква">
            <a:hlinkClick r:id="rId2" tooltip="&quot;ДЕТИ ПОСТИГАЮТЗвукСловоСлогПредложениеБуква&quot;"/>
          </p:cNvPr>
          <p:cNvPicPr/>
          <p:nvPr/>
        </p:nvPicPr>
        <p:blipFill>
          <a:blip r:embed="rId3" cstate="print"/>
          <a:srcRect l="14891" r="8522" b="11429"/>
          <a:stretch>
            <a:fillRect/>
          </a:stretch>
        </p:blipFill>
        <p:spPr bwMode="auto">
          <a:xfrm>
            <a:off x="2915816" y="4005064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Users\User\Desktop\1472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2375944" cy="1479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Формы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496944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Обучение на занятиях: специальные занятия; как часть занятий по развитию речи; как часть занятий со специалистами ДОО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Обучение вне занятий: во время утренней гимнастики, бесед, игр; на прогулке; индивидуальная работа</a:t>
            </a:r>
          </a:p>
          <a:p>
            <a:endParaRPr lang="ru-RU" dirty="0" smtClean="0"/>
          </a:p>
        </p:txBody>
      </p:sp>
      <p:pic>
        <p:nvPicPr>
          <p:cNvPr id="10" name="Picture 2" descr="http://bookandgame.ru/wp-content/uploads/2018/03/eyfs-1500x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7"/>
            <a:ext cx="2448272" cy="15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Этапы работы </a:t>
            </a:r>
            <a:br>
              <a:rPr lang="ru-RU" dirty="0" smtClean="0"/>
            </a:br>
            <a:r>
              <a:rPr lang="ru-RU" dirty="0" smtClean="0"/>
              <a:t>по формированию </a:t>
            </a:r>
            <a:br>
              <a:rPr lang="ru-RU" dirty="0" smtClean="0"/>
            </a:br>
            <a:r>
              <a:rPr lang="ru-RU" dirty="0" smtClean="0"/>
              <a:t>звуковой культуры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        </a:t>
            </a:r>
            <a:r>
              <a:rPr lang="en-US" sz="3600" dirty="0" smtClean="0">
                <a:solidFill>
                  <a:schemeClr val="tx1"/>
                </a:solidFill>
              </a:rPr>
              <a:t>I</a:t>
            </a:r>
            <a:r>
              <a:rPr lang="ru-RU" sz="3600" dirty="0" smtClean="0">
                <a:solidFill>
                  <a:schemeClr val="tx1"/>
                </a:solidFill>
              </a:rPr>
              <a:t> этап - от 1,5 до 3 лет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        II этап - от 3 до 5 лет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        III этап - от 5 до 7 лет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развитие звуковой культуры р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9"/>
            <a:ext cx="2447952" cy="15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I</a:t>
            </a:r>
            <a:r>
              <a:rPr lang="ru-RU" sz="4000" dirty="0" smtClean="0"/>
              <a:t> этап –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от 1,5 до 3 лет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Главная задача – постоянно развивать слуховое восприятие, укреплять и развивать органы артикуляционного аппарата.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Основа формирования звуковой культуры речи -использование различных звукоподражаний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Методические приемы: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- повторение по речевому образцу педагога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- игры с дидактическими игрушками, картинками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- хоровые ответы</a:t>
            </a:r>
          </a:p>
          <a:p>
            <a:endParaRPr lang="ru-RU" dirty="0"/>
          </a:p>
        </p:txBody>
      </p:sp>
      <p:pic>
        <p:nvPicPr>
          <p:cNvPr id="34818" name="Picture 2" descr="https://static.detstrana.ru/public/album_photo/8c/29/02/22565_bb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21310" cy="1615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826</TotalTime>
  <Words>1102</Words>
  <Application>Microsoft Office PowerPoint</Application>
  <PresentationFormat>Экран (4:3)</PresentationFormat>
  <Paragraphs>148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Муниципальная стажировочная площадка «Внедрение муниципальной модели речевого развития детей дошкольного возраста»</vt:lpstr>
      <vt:lpstr>Звуковая культура речи</vt:lpstr>
      <vt:lpstr>    Актуальность</vt:lpstr>
      <vt:lpstr>Цель формирования звуковой культуры речи</vt:lpstr>
      <vt:lpstr>Задачи формирования звуковой культуры речи </vt:lpstr>
      <vt:lpstr>Разделы звуковой  культуры речи</vt:lpstr>
      <vt:lpstr>Формы работы</vt:lpstr>
      <vt:lpstr>Этапы работы  по формированию  звуковой культуры речи</vt:lpstr>
      <vt:lpstr>I этап –  от 1,5 до 3 лет</vt:lpstr>
      <vt:lpstr>II этап –  от 3 до 5 лет</vt:lpstr>
      <vt:lpstr>Работа   в младшей группе</vt:lpstr>
      <vt:lpstr>Работа в средней группе </vt:lpstr>
      <vt:lpstr>III этап –  от 5 до 7 лет</vt:lpstr>
      <vt:lpstr>Структура занятий  в старшей и  подготовительной группе </vt:lpstr>
      <vt:lpstr>Дифференциация  звуков </vt:lpstr>
      <vt:lpstr>Тематическая  организация занятий</vt:lpstr>
      <vt:lpstr>ОБЯЗАТЕЛЬНЫЕ ЭЛЕМЕНТЫ  СТРУКТУРЫ ЗАНЯТИЯ ПО  ЗВУКОВОЙ КУЛЬТУРЕ РЕЧИ</vt:lpstr>
      <vt:lpstr>1. Организационный  момент</vt:lpstr>
      <vt:lpstr>2. Сообщение темы  занятия</vt:lpstr>
      <vt:lpstr>3. Характеристика  звуков </vt:lpstr>
      <vt:lpstr>4. Произношение звуков      в слогах и словах</vt:lpstr>
      <vt:lpstr>5. Физкультминутка</vt:lpstr>
      <vt:lpstr>6. Работа над  предложением</vt:lpstr>
      <vt:lpstr>7. Произношение звука  в связной речи</vt:lpstr>
      <vt:lpstr>8. Обучение элементам  грамоты </vt:lpstr>
      <vt:lpstr>9. Итог занятия</vt:lpstr>
      <vt:lpstr>Литература </vt:lpstr>
      <vt:lpstr>Комплекс  дыхательных  упражнений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первой категории «Центр развития ребёнка  «Добрянский детский сад № 16 «Берёзка»</dc:title>
  <dc:creator>User</dc:creator>
  <cp:lastModifiedBy>User</cp:lastModifiedBy>
  <cp:revision>78</cp:revision>
  <dcterms:created xsi:type="dcterms:W3CDTF">2021-12-11T14:54:37Z</dcterms:created>
  <dcterms:modified xsi:type="dcterms:W3CDTF">2021-12-15T19:00:31Z</dcterms:modified>
</cp:coreProperties>
</file>