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75" r:id="rId3"/>
    <p:sldId id="308" r:id="rId4"/>
    <p:sldId id="290" r:id="rId5"/>
    <p:sldId id="289" r:id="rId6"/>
    <p:sldId id="298" r:id="rId7"/>
    <p:sldId id="276" r:id="rId8"/>
    <p:sldId id="309" r:id="rId9"/>
    <p:sldId id="291" r:id="rId10"/>
    <p:sldId id="292" r:id="rId11"/>
    <p:sldId id="293" r:id="rId12"/>
    <p:sldId id="260" r:id="rId13"/>
    <p:sldId id="261" r:id="rId14"/>
    <p:sldId id="278" r:id="rId15"/>
    <p:sldId id="277" r:id="rId16"/>
    <p:sldId id="299" r:id="rId17"/>
    <p:sldId id="300" r:id="rId18"/>
    <p:sldId id="264" r:id="rId19"/>
    <p:sldId id="297" r:id="rId20"/>
    <p:sldId id="307" r:id="rId21"/>
    <p:sldId id="266" r:id="rId22"/>
    <p:sldId id="302" r:id="rId23"/>
    <p:sldId id="310" r:id="rId24"/>
    <p:sldId id="294" r:id="rId25"/>
    <p:sldId id="306" r:id="rId26"/>
    <p:sldId id="295" r:id="rId27"/>
    <p:sldId id="27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04CA-4B04-4C02-AC75-62CCA0953365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629B-A5E5-4165-88C1-003FFFA70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629B-A5E5-4165-88C1-003FFFA70A4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CBFA5DF-B0B5-470C-A730-ED3C330BAC5A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366977-26CF-4657-9FD3-4CA7CAE11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80920" cy="1829761"/>
          </a:xfrm>
        </p:spPr>
        <p:txBody>
          <a:bodyPr>
            <a:noAutofit/>
          </a:bodyPr>
          <a:lstStyle/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0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Муниципальная </a:t>
            </a:r>
            <a:r>
              <a:rPr lang="ru-RU" sz="2000" b="0" dirty="0" err="1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стажировочная</a:t>
            </a:r>
            <a:r>
              <a:rPr lang="ru-RU" sz="2000" b="0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 площадка «Внедрение муниципальной модели речевого развития детей дошкольного возраста»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72400" cy="432048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ФРОНТАЛЬНЫХ  ЗАНЯТИЙ   </a:t>
            </a:r>
            <a:br>
              <a:rPr lang="ru-RU" sz="5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</a:t>
            </a:r>
            <a:r>
              <a:rPr lang="en-US" sz="5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подготовке к  ОБУЧЕНИЮ   ГРАМОТЕ СТАРШИХ ДОШКОЛЬНИКОВ</a:t>
            </a: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Артемьева М.В., учитель-логопед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МАДОУ ЦРР «ДДС №16 «Берёзка»</a:t>
            </a:r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Добрянка, 2021</a:t>
            </a:r>
            <a:r>
              <a:rPr lang="ru-RU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200" dirty="0"/>
          </a:p>
        </p:txBody>
      </p:sp>
      <p:pic>
        <p:nvPicPr>
          <p:cNvPr id="6" name="Picture 1" descr="C:\Users\1\Desktop\glav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24482"/>
            <a:ext cx="2952328" cy="253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827992"/>
          </a:xfrm>
        </p:spPr>
        <p:txBody>
          <a:bodyPr>
            <a:normAutofit/>
          </a:bodyPr>
          <a:lstStyle/>
          <a:p>
            <a:pPr marL="109855" indent="0" algn="just">
              <a:buNone/>
            </a:pPr>
            <a:r>
              <a:rPr lang="ru-RU" sz="3000" b="1" dirty="0">
                <a:solidFill>
                  <a:srgbClr val="FF0000"/>
                </a:solidFill>
              </a:rPr>
              <a:t>Цель</a:t>
            </a:r>
            <a:r>
              <a:rPr lang="ru-RU" b="1" dirty="0"/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тему занятия, создание положительного настроя на учение, побуждение интереса к познанию новых звуков, а также коррекция психофизических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Основная </a:t>
            </a:r>
            <a:r>
              <a:rPr lang="ru-RU" sz="3000" b="1" dirty="0">
                <a:solidFill>
                  <a:srgbClr val="FF0000"/>
                </a:solidFill>
              </a:rPr>
              <a:t>задача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включить детей в работу с первых минут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Организационные моменты проводятся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разных вариантах, но в любом случае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полезно включать релаксационные,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мимические и имитирующие упражнения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</a:rPr>
              <a:t>1. Организационный момент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25602" name="Picture 2" descr="D:\Users\User\Desktop\0009-002-Tochnoe-slov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11" b="8421"/>
          <a:stretch>
            <a:fillRect/>
          </a:stretch>
        </p:blipFill>
        <p:spPr bwMode="auto">
          <a:xfrm>
            <a:off x="0" y="4581128"/>
            <a:ext cx="2481064" cy="201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06489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2. Повторение пройденного </a:t>
            </a:r>
            <a:r>
              <a:rPr lang="ru-RU" sz="2800" b="1" dirty="0" smtClean="0">
                <a:solidFill>
                  <a:srgbClr val="FF0000"/>
                </a:solidFill>
              </a:rPr>
              <a:t>материала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/>
          </a:p>
          <a:p>
            <a:pPr algn="just"/>
            <a:r>
              <a:rPr lang="ru-RU" sz="3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Цель:</a:t>
            </a:r>
            <a:r>
              <a:rPr lang="ru-RU" sz="3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знания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проводится в игровой форме, например игра с мячом. Это могут быть игры на различение понятий «звук» - «слово», «гласный звук» - «согласный звук», припоминание слов с заданным звуком и т. п.</a:t>
            </a:r>
          </a:p>
        </p:txBody>
      </p:sp>
      <p:pic>
        <p:nvPicPr>
          <p:cNvPr id="5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print"/>
          <a:srcRect l="3537" t="4534" r="4507"/>
          <a:stretch>
            <a:fillRect/>
          </a:stretch>
        </p:blipFill>
        <p:spPr bwMode="auto">
          <a:xfrm>
            <a:off x="251520" y="4221088"/>
            <a:ext cx="3024336" cy="247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3528392"/>
          </a:xfrm>
        </p:spPr>
        <p:txBody>
          <a:bodyPr>
            <a:normAutofit/>
          </a:bodyPr>
          <a:lstStyle/>
          <a:p>
            <a:pPr marL="109855" indent="0" algn="just">
              <a:buNone/>
            </a:pPr>
            <a:r>
              <a:rPr lang="ru-RU" sz="3800" dirty="0">
                <a:ln w="1905"/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Цель: </a:t>
            </a:r>
            <a:r>
              <a:rPr lang="ru-RU" sz="30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внимание детей к изучаемому звуку, к восприятию новых и повторению пройденных </a:t>
            </a:r>
            <a:r>
              <a:rPr lang="ru-RU" sz="3000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endParaRPr lang="ru-RU" sz="30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000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форме, через проблемную ситуацию дети под руководством педагога определяют новый </a:t>
            </a:r>
            <a:r>
              <a:rPr lang="ru-RU" sz="3000" dirty="0" smtClean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endParaRPr lang="ru-RU" sz="3000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2160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spc="50" dirty="0" smtClean="0">
                <a:ln w="11430"/>
                <a:solidFill>
                  <a:srgbClr val="FF0000"/>
                </a:solidFill>
                <a:effectLst/>
                <a:latin typeface="+mn-lt"/>
              </a:rPr>
              <a:t>3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+mn-lt"/>
              </a:rPr>
              <a:t>. Сообщение темы занятия </a:t>
            </a:r>
            <a: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29" name="Picture 1" descr="D:\Users\User\Desktop\0009-002-Tochnoe-slov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21" b="8421"/>
          <a:stretch>
            <a:fillRect/>
          </a:stretch>
        </p:blipFill>
        <p:spPr bwMode="auto">
          <a:xfrm>
            <a:off x="251520" y="4522640"/>
            <a:ext cx="2808312" cy="233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363272" cy="5188032"/>
          </a:xfrm>
        </p:spPr>
        <p:txBody>
          <a:bodyPr>
            <a:normAutofit/>
          </a:bodyPr>
          <a:lstStyle/>
          <a:p>
            <a:pPr marL="109855" indent="0" algn="just">
              <a:buNone/>
            </a:pPr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анализе звуков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акустическим и артикуляционным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109855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уточняется артикуляция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положение губ, языка и зубов при произнесении изучаемого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уточняются акустические признаки звуков: гласный – согласный, согласный мягкий – твердый, звонкий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звуки обозначаются цветными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spc="50" dirty="0">
                <a:ln w="11430"/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3100" dirty="0">
                <a:solidFill>
                  <a:srgbClr val="FF0000"/>
                </a:solidFill>
                <a:effectLst/>
                <a:latin typeface="+mn-lt"/>
              </a:rPr>
              <a:t>.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+mn-lt"/>
              </a:rPr>
              <a:t>Характеристика звука </a:t>
            </a:r>
            <a:r>
              <a:rPr lang="ru-RU" sz="3100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1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7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5" name="Picture 1" descr="D:\Users\User\Desktop\d9cc4da946f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881" r="63415"/>
          <a:stretch>
            <a:fillRect/>
          </a:stretch>
        </p:blipFill>
        <p:spPr bwMode="auto">
          <a:xfrm>
            <a:off x="323528" y="5057304"/>
            <a:ext cx="1080120" cy="180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3200" b="1" dirty="0"/>
              <a:t>       </a:t>
            </a:r>
            <a:r>
              <a:rPr lang="ru-RU" sz="3200" b="1" dirty="0" smtClean="0"/>
              <a:t> </a:t>
            </a:r>
            <a:r>
              <a:rPr lang="ru-RU" sz="3200" b="1" dirty="0"/>
              <a:t>Звуки                         </a:t>
            </a:r>
            <a:r>
              <a:rPr lang="ru-RU" sz="3200" b="1" dirty="0" smtClean="0"/>
              <a:t>Буквы</a:t>
            </a:r>
            <a:endParaRPr lang="ru-RU" sz="32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822959" y="1606537"/>
            <a:ext cx="1000132" cy="5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608117" y="1606537"/>
            <a:ext cx="857256" cy="5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1" name="Picture 1" descr="C:\Users\валера\Desktop\родители\жэ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1857388" cy="1928826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rot="16200000" flipH="1">
            <a:off x="2285984" y="164305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6500826" y="1643050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валера\Desktop\родители\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1671630" cy="2089538"/>
          </a:xfrm>
          <a:prstGeom prst="rect">
            <a:avLst/>
          </a:prstGeom>
          <a:noFill/>
        </p:spPr>
      </p:pic>
      <p:pic>
        <p:nvPicPr>
          <p:cNvPr id="20483" name="Picture 3" descr="C:\Users\валера\Desktop\родители\прппрп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500306"/>
            <a:ext cx="2000264" cy="1785950"/>
          </a:xfrm>
          <a:prstGeom prst="rect">
            <a:avLst/>
          </a:prstGeom>
          <a:noFill/>
        </p:spPr>
      </p:pic>
      <p:pic>
        <p:nvPicPr>
          <p:cNvPr id="20484" name="Picture 4" descr="C:\Users\валера\Desktop\родители\имаеп.jpeg"/>
          <p:cNvPicPr>
            <a:picLocks noChangeAspect="1" noChangeArrowheads="1"/>
          </p:cNvPicPr>
          <p:nvPr/>
        </p:nvPicPr>
        <p:blipFill>
          <a:blip r:embed="rId5" cstate="print"/>
          <a:srcRect b="10015"/>
          <a:stretch>
            <a:fillRect/>
          </a:stretch>
        </p:blipFill>
        <p:spPr bwMode="auto">
          <a:xfrm>
            <a:off x="6929454" y="2428868"/>
            <a:ext cx="2000264" cy="186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валера\Desktop\родители\____ae___________________________-mi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072"/>
            <a:ext cx="8823354" cy="644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526/00023b8d-63f07d12/hello_html_m42838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97" y="332656"/>
            <a:ext cx="83184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1395"/>
            <a:ext cx="8424936" cy="645034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8906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sz="4600" b="1" dirty="0">
                <a:ln w="1905"/>
                <a:solidFill>
                  <a:srgbClr val="FF0000"/>
                </a:solidFill>
              </a:rPr>
              <a:t>5. Закрепление нового </a:t>
            </a:r>
            <a:r>
              <a:rPr lang="ru-RU" sz="4600" b="1" dirty="0" smtClean="0">
                <a:ln w="1905"/>
                <a:solidFill>
                  <a:srgbClr val="FF0000"/>
                </a:solidFill>
              </a:rPr>
              <a:t>материала</a:t>
            </a:r>
            <a:endParaRPr lang="ru-RU" sz="4600" b="1" dirty="0">
              <a:ln w="1905"/>
              <a:solidFill>
                <a:srgbClr val="FF0000"/>
              </a:solidFill>
            </a:endParaRPr>
          </a:p>
          <a:p>
            <a:pPr>
              <a:buNone/>
            </a:pPr>
            <a:endParaRPr lang="ru-RU" sz="4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Цель: </a:t>
            </a:r>
            <a:r>
              <a:rPr lang="ru-RU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фонематические процессы, совершенствовать навык звукового </a:t>
            </a:r>
            <a:r>
              <a:rPr lang="ru-RU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endParaRPr lang="ru-RU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предлагаются </a:t>
            </a:r>
            <a: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игры и упражнения. Выполнение </a:t>
            </a:r>
            <a:r>
              <a:rPr lang="ru-RU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звукового анализа слова сначала выполняется совместно с педагогом, затем самостоятельно детьми, далее можно предложить подобрать слова к заданной </a:t>
            </a:r>
            <a:r>
              <a:rPr lang="ru-RU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схеме</a:t>
            </a:r>
            <a:endParaRPr lang="ru-RU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" descr="D:\Users\User\Desktop\5748858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46" t="6233"/>
          <a:stretch>
            <a:fillRect/>
          </a:stretch>
        </p:blipFill>
        <p:spPr bwMode="auto">
          <a:xfrm>
            <a:off x="179512" y="4714100"/>
            <a:ext cx="2160240" cy="214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Примеры игр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Поймай звук»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звук»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«Послушаем, кто говорит»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«Цепочка слов»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140968"/>
            <a:ext cx="459707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31683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  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Грамота </a:t>
            </a:r>
            <a:r>
              <a:rPr lang="ru-RU" sz="4000" dirty="0">
                <a:solidFill>
                  <a:srgbClr val="FF0000"/>
                </a:solidFill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овладение умением читать и писать тексты. Излагать свои мысли в письменной форме, понимать при чтении не только значение отдельных слов и предложений, но и смысл текста, то есть овладение письменной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print"/>
          <a:srcRect l="3537" t="4534" r="4507"/>
          <a:stretch>
            <a:fillRect/>
          </a:stretch>
        </p:blipFill>
        <p:spPr bwMode="auto">
          <a:xfrm>
            <a:off x="251520" y="4149080"/>
            <a:ext cx="3024336" cy="247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Назовите первый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звук. Найдите лишнее слово</a:t>
            </a:r>
            <a:endParaRPr lang="ru-RU" sz="320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4" name="Picture 2" descr="C:\Users\1\Desktop\мышка и сыр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3174413" cy="2592288"/>
          </a:xfrm>
          <a:prstGeom prst="rect">
            <a:avLst/>
          </a:prstGeom>
          <a:noFill/>
        </p:spPr>
      </p:pic>
      <p:pic>
        <p:nvPicPr>
          <p:cNvPr id="5" name="Picture 3" descr="C:\Users\1\Desktop\400_F_34705757_IvHNfxJ3HX2RyCrn7FK6JfFepupYd2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2448272" cy="3584115"/>
          </a:xfrm>
          <a:prstGeom prst="rect">
            <a:avLst/>
          </a:prstGeom>
          <a:noFill/>
        </p:spPr>
      </p:pic>
      <p:pic>
        <p:nvPicPr>
          <p:cNvPr id="8" name="Picture 4" descr="C:\Users\1\Desktop\1398950201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3179856" cy="230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228844">
            <a:off x="1771833" y="3011220"/>
            <a:ext cx="437607" cy="259499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979712" y="2276872"/>
            <a:ext cx="1224136" cy="115212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4" y="2060848"/>
            <a:ext cx="64087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7624" y="2060848"/>
            <a:ext cx="0" cy="1728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7624" y="3789040"/>
            <a:ext cx="64087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96336" y="2060848"/>
            <a:ext cx="0" cy="1728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75856" y="2060848"/>
            <a:ext cx="0" cy="1728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80112" y="2060848"/>
            <a:ext cx="0" cy="17281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Oval 4"/>
          <p:cNvSpPr>
            <a:spLocks noChangeArrowheads="1"/>
          </p:cNvSpPr>
          <p:nvPr/>
        </p:nvSpPr>
        <p:spPr bwMode="auto">
          <a:xfrm rot="584994">
            <a:off x="3279747" y="2604169"/>
            <a:ext cx="2257425" cy="1088908"/>
          </a:xfrm>
          <a:prstGeom prst="ellipse">
            <a:avLst/>
          </a:prstGeom>
          <a:solidFill>
            <a:srgbClr val="BFBFB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8093157">
            <a:off x="5543984" y="2674983"/>
            <a:ext cx="1552575" cy="542925"/>
          </a:xfrm>
          <a:prstGeom prst="rtTriangle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-4630693">
            <a:off x="4253566" y="2673243"/>
            <a:ext cx="306387" cy="1216025"/>
          </a:xfrm>
          <a:prstGeom prst="moon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2267744" y="2852936"/>
            <a:ext cx="157162" cy="142875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115616" y="731342"/>
            <a:ext cx="648072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«ЗВУКОВАЯ  ПТИЧКА»</a:t>
            </a:r>
          </a:p>
        </p:txBody>
      </p:sp>
      <p:sp>
        <p:nvSpPr>
          <p:cNvPr id="39" name="Овал 38"/>
          <p:cNvSpPr/>
          <p:nvPr/>
        </p:nvSpPr>
        <p:spPr>
          <a:xfrm>
            <a:off x="3635896" y="4653136"/>
            <a:ext cx="1368152" cy="122413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763688" y="4653136"/>
            <a:ext cx="1368152" cy="12241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436096" y="4581128"/>
            <a:ext cx="1368152" cy="12241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29078"/>
            <a:ext cx="619268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50" dirty="0">
                <a:ln w="11430"/>
                <a:solidFill>
                  <a:srgbClr val="FF0000"/>
                </a:solidFill>
                <a:effectLst/>
                <a:latin typeface="+mn-lt"/>
              </a:rPr>
              <a:t>СХЕМА ПРЕДЛОЖЕНИЯ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2060848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576" y="2996952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75856" y="2996952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96136" y="2996952"/>
            <a:ext cx="20162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100392" y="285293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57301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Предложение – это законченная мысль, состоит из нескольких слов</a:t>
            </a:r>
          </a:p>
          <a:p>
            <a:pPr algn="just"/>
            <a:r>
              <a:rPr lang="ru-RU" sz="2400" dirty="0" smtClean="0"/>
              <a:t>Слова в предложении «дружат»</a:t>
            </a:r>
          </a:p>
          <a:p>
            <a:pPr algn="just"/>
            <a:r>
              <a:rPr lang="ru-RU" sz="2400" dirty="0" smtClean="0"/>
              <a:t>Слова в предложении пишутся раздельно</a:t>
            </a:r>
          </a:p>
          <a:p>
            <a:pPr algn="just"/>
            <a:r>
              <a:rPr lang="ru-RU" sz="2400" dirty="0" smtClean="0"/>
              <a:t>Предложение начинается с заглавной буквы</a:t>
            </a:r>
          </a:p>
          <a:p>
            <a:pPr algn="just"/>
            <a:r>
              <a:rPr lang="ru-RU" sz="2400" dirty="0" smtClean="0"/>
              <a:t>В конце предложения ставится точка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algn="just">
              <a:buNone/>
            </a:pPr>
            <a:r>
              <a:rPr lang="ru-RU" sz="2400" b="1" dirty="0" smtClean="0"/>
              <a:t>- </a:t>
            </a:r>
            <a:r>
              <a:rPr lang="ru-RU" sz="2400" dirty="0" smtClean="0"/>
              <a:t>внесение эмоционального заряда</a:t>
            </a:r>
          </a:p>
          <a:p>
            <a:pPr algn="just">
              <a:buNone/>
            </a:pPr>
            <a:r>
              <a:rPr lang="ru-RU" sz="2400" dirty="0" smtClean="0"/>
              <a:t>- совершенствование общей моторики</a:t>
            </a:r>
          </a:p>
          <a:p>
            <a:pPr algn="just">
              <a:buNone/>
            </a:pPr>
            <a:r>
              <a:rPr lang="ru-RU" sz="2400" dirty="0" smtClean="0"/>
              <a:t>- выработка чётких координированных     </a:t>
            </a:r>
          </a:p>
          <a:p>
            <a:pPr algn="just">
              <a:buNone/>
            </a:pPr>
            <a:r>
              <a:rPr lang="ru-RU" sz="2400" dirty="0" smtClean="0"/>
              <a:t>   движений во взаимосвязи с речью</a:t>
            </a:r>
          </a:p>
          <a:p>
            <a:pPr algn="just">
              <a:buNone/>
            </a:pPr>
            <a:r>
              <a:rPr lang="ru-RU" sz="2400" dirty="0" smtClean="0"/>
              <a:t>- восстановление и активизация организма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</a:rPr>
              <a:t>6. </a:t>
            </a:r>
            <a:r>
              <a:rPr lang="en-US" sz="3600" dirty="0" err="1" smtClean="0">
                <a:solidFill>
                  <a:srgbClr val="FF0000"/>
                </a:solidFill>
                <a:effectLst/>
              </a:rPr>
              <a:t>Физ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культ</a:t>
            </a:r>
            <a:r>
              <a:rPr lang="en-US" sz="3600" dirty="0" err="1" smtClean="0">
                <a:solidFill>
                  <a:srgbClr val="FF0000"/>
                </a:solidFill>
                <a:effectLst/>
              </a:rPr>
              <a:t>минутк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а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print"/>
          <a:srcRect l="3537" t="4534" r="4507"/>
          <a:stretch>
            <a:fillRect/>
          </a:stretch>
        </p:blipFill>
        <p:spPr bwMode="auto">
          <a:xfrm>
            <a:off x="251520" y="4221088"/>
            <a:ext cx="3024336" cy="247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связь звука с его графическим образом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Знакомство с буквой начинается с того, что детям демонстрируют заглавную и строчную печатные буквы. Дети отыскивают ее в кассах, ощупывают пластмассовую букву пальцами, обводят, заштриховывают ее. Сравниваются строчная и заглавная буквы. Отмечаются сходство и различие. Определяется, на что похожа буква. Можно предложить вылепить букву из пластилина, выложить из пуговиц, палочек, крупы, нарисовать на манке, показать букву руками, телом.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/>
              </a:rPr>
              <a:t>7. Знакомство с буквой</a:t>
            </a:r>
            <a:endParaRPr lang="ru-RU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3" descr="C:\Users\1\Desktop\k-bukv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185275"/>
            <a:ext cx="1334189" cy="1507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432"/>
            <a:ext cx="851763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Упражнение «На 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что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</a:rPr>
              <a:t>похожа буква?»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</a:rPr>
            </a:br>
            <a:endParaRPr lang="ru-RU" sz="320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844824"/>
            <a:ext cx="1889924" cy="24081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458112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Буква А </a:t>
            </a:r>
            <a:r>
              <a:rPr lang="ru-RU" b="1" dirty="0">
                <a:solidFill>
                  <a:srgbClr val="555555"/>
                </a:solidFill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–</a:t>
            </a: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 большой Арбуз,</a:t>
            </a:r>
            <a:b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Очень слАдкая на вкус.</a:t>
            </a:r>
            <a:b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САмой первой в Алфавит</a:t>
            </a:r>
            <a:b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БуквА встАла и стоит.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C:\Users\1\Desktop\v-buk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1905000" cy="24288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198884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В своём саду В видеть рад</a:t>
            </a:r>
            <a:b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Восемь вишен, виноград.</a:t>
            </a:r>
            <a:b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Очень вкусное варенье</a:t>
            </a:r>
            <a:b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Варит В по воскресеньям</a:t>
            </a:r>
            <a:r>
              <a:rPr lang="ru-RU" dirty="0">
                <a:solidFill>
                  <a:srgbClr val="555555"/>
                </a:solidFill>
                <a:latin typeface="Georgia" panose="02040502050405020303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855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Читаются слоги, слова с только изученными буквами: от простого в начале учебного года к более сложному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с разрезной азбукой, чтобы у детей сформировалось осознанное восприятие составляемых слогов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самые разнообразные игровые приемы: вставь пропущенную букву, буквы (слоги) перепутались, замени одну букву другой, какое слово получилось?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/>
                <a:latin typeface="+mn-lt"/>
              </a:rPr>
              <a:t>8. Формирование навыков чтения и печатания</a:t>
            </a:r>
          </a:p>
        </p:txBody>
      </p:sp>
      <p:pic>
        <p:nvPicPr>
          <p:cNvPr id="4" name="Picture 3" descr="C:\Users\1\Desktop\micro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259"/>
          <a:stretch>
            <a:fillRect/>
          </a:stretch>
        </p:blipFill>
        <p:spPr bwMode="auto">
          <a:xfrm>
            <a:off x="179512" y="4994707"/>
            <a:ext cx="2486782" cy="1863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45624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результативность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 – передача положительных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эмоций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индивидуальной оценке нужно отметить активность, удачу, пусть даже маленькую, или просто хорошее настроение того или  иного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и оценку детьми прошедшего 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 Ответы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найти более близкий контакт с детьми и отобрать удачный принцип построения заданий для каждого этапа последующих занятий.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489217" cy="50891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0" spc="50" dirty="0">
                <a:ln w="11430"/>
                <a:solidFill>
                  <a:srgbClr val="FF0000"/>
                </a:solidFill>
                <a:effectLst/>
                <a:latin typeface="+mn-lt"/>
              </a:rPr>
              <a:t>9.  </a:t>
            </a:r>
            <a:r>
              <a:rPr lang="ru-RU" sz="4000" b="0" spc="50" dirty="0" smtClean="0">
                <a:ln w="11430"/>
                <a:solidFill>
                  <a:srgbClr val="FF0000"/>
                </a:solidFill>
                <a:effectLst/>
                <a:latin typeface="+mn-lt"/>
              </a:rPr>
              <a:t>Итог занятия</a:t>
            </a: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" descr="D:\Users\User\Desktop\Kosenko_Yu_A_Uchus_gramote_rabochaya_tetrad_Eyskjpg_Pag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71" t="53319" r="55530" b="12404"/>
          <a:stretch>
            <a:fillRect/>
          </a:stretch>
        </p:blipFill>
        <p:spPr bwMode="auto">
          <a:xfrm>
            <a:off x="251520" y="4882926"/>
            <a:ext cx="1152127" cy="1975074"/>
          </a:xfrm>
          <a:prstGeom prst="rect">
            <a:avLst/>
          </a:prstGeom>
          <a:noFill/>
        </p:spPr>
      </p:pic>
      <p:pic>
        <p:nvPicPr>
          <p:cNvPr id="5" name="Picture 1" descr="D:\Users\User\Desktop\Kosenko_Yu_A_Uchus_gramote_rabochaya_tetrad_Eyskjpg_Pag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8" t="53319" r="20493" b="12404"/>
          <a:stretch>
            <a:fillRect/>
          </a:stretch>
        </p:blipFill>
        <p:spPr bwMode="auto">
          <a:xfrm>
            <a:off x="7668344" y="4725144"/>
            <a:ext cx="124416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1781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>
                <a:solidFill>
                  <a:srgbClr val="FF0000"/>
                </a:solidFill>
              </a:rPr>
              <a:t>Спасибо за </a:t>
            </a:r>
            <a:r>
              <a:rPr lang="ru-RU" sz="6000" dirty="0" smtClean="0">
                <a:solidFill>
                  <a:srgbClr val="FF0000"/>
                </a:solidFill>
              </a:rPr>
              <a:t>внимание</a:t>
            </a:r>
            <a:r>
              <a:rPr lang="ru-RU" sz="6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796036" cy="378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Обучение грамоте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целенаправленный, систематический процесс по подготовке к овладению письмом и чтением</a:t>
            </a:r>
          </a:p>
          <a:p>
            <a:pPr algn="just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Фонематический </a:t>
            </a:r>
            <a:r>
              <a:rPr lang="ru-RU" sz="3200" b="1" dirty="0">
                <a:solidFill>
                  <a:srgbClr val="FF0000"/>
                </a:solidFill>
              </a:rPr>
              <a:t>слух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восприятие звуков речи, узнавание и их различение, способность ребенка к анализу и синтезу речевых звуков.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1\Desktop\micro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259"/>
          <a:stretch>
            <a:fillRect/>
          </a:stretch>
        </p:blipFill>
        <p:spPr bwMode="auto">
          <a:xfrm>
            <a:off x="251520" y="4509120"/>
            <a:ext cx="3134854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176464"/>
          </a:xfrm>
        </p:spPr>
        <p:txBody>
          <a:bodyPr>
            <a:normAutofit fontScale="92500"/>
          </a:bodyPr>
          <a:lstStyle/>
          <a:p>
            <a:pPr marL="109855" indent="0" algn="just">
              <a:buNone/>
            </a:pPr>
            <a:r>
              <a:rPr lang="ru-RU" dirty="0"/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детей дошкольного возраста необходимо, потому что: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требования начальной школы стали выше, и многие родители искренне заинтересованы в обучении детей чтению;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появилось много трудностей в обучении детей письму и чтению в школе;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все дети справляются с темпом, предложенным школьной программой;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обучение грамоте в детском саду является предупреждением дислексии и дисграфии и поможет ребёнку избежать некоторых специфических ошибок.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/>
              </a:rPr>
              <a:t>Актуальность</a:t>
            </a:r>
          </a:p>
        </p:txBody>
      </p:sp>
      <p:pic>
        <p:nvPicPr>
          <p:cNvPr id="28673" name="Picture 1" descr="D:\Users\User\Desktop\depositphotos_42373569-stock-illustration-boy-and-girl-study-togeth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6FFBA"/>
              </a:clrFrom>
              <a:clrTo>
                <a:srgbClr val="B6FF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46072"/>
            <a:ext cx="2068488" cy="201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96752"/>
            <a:ext cx="84249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</a:t>
            </a:r>
            <a:r>
              <a:rPr lang="ru-RU" sz="4000" b="1" dirty="0">
                <a:solidFill>
                  <a:srgbClr val="FF0000"/>
                </a:solidFill>
              </a:rPr>
              <a:t>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  <a:p>
            <a:pPr lvl="0"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сформировать у детей необходимую готовность к обучению грамоте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Картинка 192 из 8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Задачи: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Способствовать развитию фонематического восприятия и правильного произношения звуков русского языка: умения вслушиваться в слово, выделять звуки, различать звуки, близкие по звучанию.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Научить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звуко-слоговому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анализу и синтезу слов, анализу и синтезу предложений.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Активизировать устную речь детей, учить изменять и образовывать новые слова, наблюдать, сравнивать и обобщать явления языка.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print"/>
          <a:srcRect l="3537" t="4534" r="4507"/>
          <a:stretch>
            <a:fillRect/>
          </a:stretch>
        </p:blipFill>
        <p:spPr bwMode="auto">
          <a:xfrm>
            <a:off x="251520" y="4221088"/>
            <a:ext cx="3024336" cy="247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81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FF0000"/>
                </a:solidFill>
              </a:rPr>
              <a:t>Основные </a:t>
            </a:r>
            <a:r>
              <a:rPr lang="ru-RU" sz="2800" b="1" dirty="0" smtClean="0">
                <a:solidFill>
                  <a:srgbClr val="FF0000"/>
                </a:solidFill>
              </a:rPr>
              <a:t>компоненты процесса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обучения </a:t>
            </a:r>
            <a:r>
              <a:rPr lang="ru-RU" sz="2800" b="1" dirty="0">
                <a:solidFill>
                  <a:srgbClr val="FF0000"/>
                </a:solidFill>
              </a:rPr>
              <a:t>грамоте:</a:t>
            </a:r>
          </a:p>
          <a:p>
            <a:pPr lvl="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звуковой стороны речи</a:t>
            </a:r>
          </a:p>
          <a:p>
            <a:pPr lvl="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фонематических процессов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звукобуквенному анализу и синтезу звукового состава речи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терминами: "звук", "слог", "слово", "предложение", звуки гласные, согласные, твердые, мягкие, глухие, звонкие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со схемой слова, предложения, разрезной азбукой</a:t>
            </a:r>
          </a:p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послогового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49" name="Picture 1" descr="D:\Users\User\Desktop\Kosenko_Yu_A_Uchus_gramote_rabochaya_tetrad_Eyskjpg_Pag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71" t="53319" r="55530" b="12404"/>
          <a:stretch>
            <a:fillRect/>
          </a:stretch>
        </p:blipFill>
        <p:spPr bwMode="auto">
          <a:xfrm>
            <a:off x="251520" y="4882926"/>
            <a:ext cx="1152127" cy="1975074"/>
          </a:xfrm>
          <a:prstGeom prst="rect">
            <a:avLst/>
          </a:prstGeom>
          <a:noFill/>
        </p:spPr>
      </p:pic>
      <p:pic>
        <p:nvPicPr>
          <p:cNvPr id="4" name="Picture 1" descr="D:\Users\User\Desktop\Kosenko_Yu_A_Uchus_gramote_rabochaya_tetrad_Eyskjpg_Pag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8" t="53319" r="20493" b="12404"/>
          <a:stretch>
            <a:fillRect/>
          </a:stretch>
        </p:blipFill>
        <p:spPr bwMode="auto">
          <a:xfrm>
            <a:off x="7668344" y="4725144"/>
            <a:ext cx="124416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основного принципа образования – соблюдения триединой задачи: воспитание, развитие, обучение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разнообразное тематическое построение занятий: игра, занятие-спектакль, дети-учителя, сказочный сюжет, элементы сюжетно-дидактических игр, сюжетных и пейзажных картин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/>
              </a:rPr>
              <a:t>Современные требования к занятию по обучению грамоте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1\Desktop\micro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259"/>
          <a:stretch>
            <a:fillRect/>
          </a:stretch>
        </p:blipFill>
        <p:spPr bwMode="auto">
          <a:xfrm>
            <a:off x="251520" y="4509120"/>
            <a:ext cx="3134854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27" y="1268760"/>
            <a:ext cx="8363272" cy="3744416"/>
          </a:xfrm>
        </p:spPr>
        <p:txBody>
          <a:bodyPr>
            <a:noAutofit/>
          </a:bodyPr>
          <a:lstStyle/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</a:t>
            </a: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материала</a:t>
            </a: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темы занятий</a:t>
            </a: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Характеристика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Закрепление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материала                                     </a:t>
            </a: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Физкультминутка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Знакомство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</a:t>
            </a: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чтения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печатания</a:t>
            </a:r>
          </a:p>
          <a:p>
            <a:pPr marL="109855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Итог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23312" cy="77809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 </a:t>
            </a:r>
            <a:r>
              <a:rPr lang="ru-RU" sz="3600" dirty="0">
                <a:solidFill>
                  <a:srgbClr val="FF0000"/>
                </a:solidFill>
                <a:effectLst/>
                <a:latin typeface="+mn-lt"/>
              </a:rPr>
              <a:t>Структура занятия по обучению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+mn-lt"/>
              </a:rPr>
              <a:t>грамоте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6625" name="Picture 1" descr="D:\Users\User\Desktop\5748858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46" t="6233"/>
          <a:stretch>
            <a:fillRect/>
          </a:stretch>
        </p:blipFill>
        <p:spPr bwMode="auto">
          <a:xfrm>
            <a:off x="179512" y="4999952"/>
            <a:ext cx="1872208" cy="1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860</Words>
  <Application>Microsoft Office PowerPoint</Application>
  <PresentationFormat>Экран (4:3)</PresentationFormat>
  <Paragraphs>129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            Муниципальная стажировочная площадка «Внедрение муниципальной модели речевого развития детей дошкольного возраста»   </vt:lpstr>
      <vt:lpstr>Слайд 2</vt:lpstr>
      <vt:lpstr>Слайд 3</vt:lpstr>
      <vt:lpstr>Актуальность</vt:lpstr>
      <vt:lpstr>Слайд 5</vt:lpstr>
      <vt:lpstr>Слайд 6</vt:lpstr>
      <vt:lpstr>Слайд 7</vt:lpstr>
      <vt:lpstr>Современные требования к занятию по обучению грамоте </vt:lpstr>
      <vt:lpstr> Структура занятия по обучению грамоте </vt:lpstr>
      <vt:lpstr>1. Организационный момент</vt:lpstr>
      <vt:lpstr>Слайд 11</vt:lpstr>
      <vt:lpstr>    3. Сообщение темы занятия   </vt:lpstr>
      <vt:lpstr>  4. Характеристика звука    </vt:lpstr>
      <vt:lpstr>Слайд 14</vt:lpstr>
      <vt:lpstr>Слайд 15</vt:lpstr>
      <vt:lpstr>Слайд 16</vt:lpstr>
      <vt:lpstr>Слайд 17</vt:lpstr>
      <vt:lpstr> </vt:lpstr>
      <vt:lpstr>Слайд 19</vt:lpstr>
      <vt:lpstr>Назовите первый звук. Найдите лишнее слово</vt:lpstr>
      <vt:lpstr>Слайд 21</vt:lpstr>
      <vt:lpstr>СХЕМА ПРЕДЛОЖЕНИЯ</vt:lpstr>
      <vt:lpstr>6. Физкультминутка</vt:lpstr>
      <vt:lpstr>7. Знакомство с буквой</vt:lpstr>
      <vt:lpstr>Упражнение «На что похожа буква?» </vt:lpstr>
      <vt:lpstr>8. Формирование навыков чтения и печатания</vt:lpstr>
      <vt:lpstr>    9.  Итог занятия    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  ФРОНТАЛЬНЫХ  ЗАНЯТИЙ    ПО ОБУЧЕНИЮ   ГРАМОТЕ СТАРШИХ ДОШКОЛЬНИКОВ</dc:title>
  <dc:creator>Александр</dc:creator>
  <cp:lastModifiedBy>User</cp:lastModifiedBy>
  <cp:revision>135</cp:revision>
  <dcterms:created xsi:type="dcterms:W3CDTF">2013-04-17T16:56:00Z</dcterms:created>
  <dcterms:modified xsi:type="dcterms:W3CDTF">2021-12-14T15:37:44Z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